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tags/tag2.xml" ContentType="application/vnd.openxmlformats-officedocument.presentationml.tags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71" r:id="rId1"/>
  </p:sldMasterIdLst>
  <p:notesMasterIdLst>
    <p:notesMasterId r:id="rId15"/>
  </p:notesMasterIdLst>
  <p:sldIdLst>
    <p:sldId id="300" r:id="rId2"/>
    <p:sldId id="683" r:id="rId3"/>
    <p:sldId id="684" r:id="rId4"/>
    <p:sldId id="682" r:id="rId5"/>
    <p:sldId id="685" r:id="rId6"/>
    <p:sldId id="355" r:id="rId7"/>
    <p:sldId id="335" r:id="rId8"/>
    <p:sldId id="647" r:id="rId9"/>
    <p:sldId id="670" r:id="rId10"/>
    <p:sldId id="687" r:id="rId11"/>
    <p:sldId id="679" r:id="rId12"/>
    <p:sldId id="688" r:id="rId13"/>
    <p:sldId id="638" r:id="rId14"/>
  </p:sldIdLst>
  <p:sldSz cx="9144000" cy="5143500" type="screen16x9"/>
  <p:notesSz cx="6858000" cy="9144000"/>
  <p:embeddedFontLst>
    <p:embeddedFont>
      <p:font typeface="Source Sans Pro" panose="020B0503030403020204" pitchFamily="34" charset="0"/>
      <p:regular r:id="rId16"/>
      <p:bold r:id="rId17"/>
      <p:italic r:id="rId18"/>
      <p:boldItalic r:id="rId19"/>
    </p:embeddedFont>
    <p:embeddedFont>
      <p:font typeface="Source Sans Pro Black" panose="020B0803030403020204" pitchFamily="34" charset="0"/>
      <p:regular r:id="rId20"/>
      <p:bold r:id="rId21"/>
      <p:italic r:id="rId22"/>
      <p:boldItalic r:id="rId23"/>
    </p:embeddedFont>
    <p:embeddedFont>
      <p:font typeface="Source Sans Pro Semibold" panose="020B06030304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100FE"/>
    <a:srgbClr val="9BB8FF"/>
    <a:srgbClr val="7FFF7F"/>
    <a:srgbClr val="F79BFF"/>
    <a:srgbClr val="FADD7F"/>
    <a:srgbClr val="FF9664"/>
    <a:srgbClr val="E1F4F8"/>
    <a:srgbClr val="DAA8E2"/>
    <a:srgbClr val="A1DE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23" autoAdjust="0"/>
    <p:restoredTop sz="96274" autoAdjust="0"/>
  </p:normalViewPr>
  <p:slideViewPr>
    <p:cSldViewPr snapToGrid="0">
      <p:cViewPr varScale="1">
        <p:scale>
          <a:sx n="137" d="100"/>
          <a:sy n="137" d="100"/>
        </p:scale>
        <p:origin x="1860" y="102"/>
      </p:cViewPr>
      <p:guideLst/>
    </p:cSldViewPr>
  </p:slideViewPr>
  <p:outlineViewPr>
    <p:cViewPr>
      <p:scale>
        <a:sx n="33" d="100"/>
        <a:sy n="33" d="100"/>
      </p:scale>
      <p:origin x="0" y="-3184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Single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3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2F30-497C-8D14-C5E54C97419C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626.77</c:v>
                </c:pt>
                <c:pt idx="1">
                  <c:v>567.38</c:v>
                </c:pt>
                <c:pt idx="2">
                  <c:v>596.54999999999995</c:v>
                </c:pt>
                <c:pt idx="3">
                  <c:v>538.04999999999995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30-497C-8D14-C5E54C9741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Mixing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numFmt formatCode="#,##0.00;[Red]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1074.8599999999999</c:v>
                </c:pt>
                <c:pt idx="1">
                  <c:v>991.12</c:v>
                </c:pt>
                <c:pt idx="2">
                  <c:v>1005.28</c:v>
                </c:pt>
                <c:pt idx="3">
                  <c:v>961.09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F30-497C-8D14-C5E54C97419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Switching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3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2F30-497C-8D14-C5E54C97419C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1277.3</c:v>
                </c:pt>
                <c:pt idx="1">
                  <c:v>1123.07</c:v>
                </c:pt>
                <c:pt idx="2">
                  <c:v>1228.3699999999999</c:v>
                </c:pt>
                <c:pt idx="3">
                  <c:v>1190.31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F30-497C-8D14-C5E54C97419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r>
              <a:rPr lang="en-GB" sz="1800" b="1" i="0" u="none" strike="noStrike" kern="1200" spc="0" baseline="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</a:rPr>
              <a:t>Drift rate (v)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Switching (v)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3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170A-4594-A968-A33A4E01B4C6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1.44</c:v>
                </c:pt>
                <c:pt idx="1">
                  <c:v>1.63</c:v>
                </c:pt>
                <c:pt idx="2">
                  <c:v>1.36</c:v>
                </c:pt>
                <c:pt idx="3">
                  <c:v>1.83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F30-497C-8D14-C5E54C97419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Speed (v)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2.68</c:v>
                      </c:pt>
                      <c:pt idx="1">
                        <c:v>2.71</c:v>
                      </c:pt>
                      <c:pt idx="2">
                        <c:v>2.34</c:v>
                      </c:pt>
                      <c:pt idx="3">
                        <c:v>2.91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2F30-497C-8D14-C5E54C97419C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Mixing (v)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2.0099999999999998</c:v>
                      </c:pt>
                      <c:pt idx="1">
                        <c:v>2.15</c:v>
                      </c:pt>
                      <c:pt idx="2">
                        <c:v>1.87</c:v>
                      </c:pt>
                      <c:pt idx="3">
                        <c:v>2.29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2F30-497C-8D14-C5E54C97419C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Speed (a)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1.75</c:v>
                      </c:pt>
                      <c:pt idx="1">
                        <c:v>1.48</c:v>
                      </c:pt>
                      <c:pt idx="2">
                        <c:v>1.65</c:v>
                      </c:pt>
                      <c:pt idx="3">
                        <c:v>1.8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170A-4594-A968-A33A4E01B4C6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Mixing (a)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2.5499999999999998</c:v>
                      </c:pt>
                      <c:pt idx="1">
                        <c:v>2.21</c:v>
                      </c:pt>
                      <c:pt idx="2">
                        <c:v>2.4</c:v>
                      </c:pt>
                      <c:pt idx="3">
                        <c:v>2.58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170A-4594-A968-A33A4E01B4C6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Switching (a)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2.33</c:v>
                      </c:pt>
                      <c:pt idx="1">
                        <c:v>2.0699999999999998</c:v>
                      </c:pt>
                      <c:pt idx="2">
                        <c:v>2.15</c:v>
                      </c:pt>
                      <c:pt idx="3">
                        <c:v>2.42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170A-4594-A968-A33A4E01B4C6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Sheet1!$H$1</c15:sqref>
                        </c15:formulaRef>
                      </c:ext>
                    </c:extLst>
                    <c:strCache>
                      <c:ptCount val="1"/>
                      <c:pt idx="0">
                        <c:v>Speed (t0)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Sheet1!$H$2:$H$5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0.3</c:v>
                      </c:pt>
                      <c:pt idx="1">
                        <c:v>0.28999999999999998</c:v>
                      </c:pt>
                      <c:pt idx="2">
                        <c:v>0.25</c:v>
                      </c:pt>
                      <c:pt idx="3">
                        <c:v>0.23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170A-4594-A968-A33A4E01B4C6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Sheet1!$I$1</c15:sqref>
                        </c15:formulaRef>
                      </c:ext>
                    </c:extLst>
                    <c:strCache>
                      <c:ptCount val="1"/>
                      <c:pt idx="0">
                        <c:v>Mixing (t0)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Sheet1!$I$2:$I$5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0.42</c:v>
                      </c:pt>
                      <c:pt idx="1">
                        <c:v>0.45</c:v>
                      </c:pt>
                      <c:pt idx="2">
                        <c:v>0.37</c:v>
                      </c:pt>
                      <c:pt idx="3">
                        <c:v>0.39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170A-4594-A968-A33A4E01B4C6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Sheet1!$J$1</c15:sqref>
                        </c15:formulaRef>
                      </c:ext>
                    </c:extLst>
                    <c:strCache>
                      <c:ptCount val="1"/>
                      <c:pt idx="0">
                        <c:v>Switching (t0)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Sheet1!$J$2:$J$5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0.51</c:v>
                      </c:pt>
                      <c:pt idx="1">
                        <c:v>0.52</c:v>
                      </c:pt>
                      <c:pt idx="2">
                        <c:v>0.49</c:v>
                      </c:pt>
                      <c:pt idx="3">
                        <c:v>0.51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170A-4594-A968-A33A4E01B4C6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r>
              <a:rPr lang="en-GB" sz="1800" b="1" i="0" u="none" strike="noStrike" kern="1200" spc="0" baseline="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</a:rPr>
              <a:t>Boundary Separation (a) 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Sheet1!$E$1</c:f>
              <c:strCache>
                <c:ptCount val="1"/>
                <c:pt idx="0">
                  <c:v>Speed (a)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1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0186-4ABD-9D3E-6938B81FDF7B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1.75</c:v>
                </c:pt>
                <c:pt idx="1">
                  <c:v>1.48</c:v>
                </c:pt>
                <c:pt idx="2">
                  <c:v>1.65</c:v>
                </c:pt>
                <c:pt idx="3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186-4ABD-9D3E-6938B81FDF7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Speed (v)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2.68</c:v>
                      </c:pt>
                      <c:pt idx="1">
                        <c:v>2.71</c:v>
                      </c:pt>
                      <c:pt idx="2">
                        <c:v>2.34</c:v>
                      </c:pt>
                      <c:pt idx="3">
                        <c:v>2.91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0186-4ABD-9D3E-6938B81FDF7B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Mixing (v)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2.0099999999999998</c:v>
                      </c:pt>
                      <c:pt idx="1">
                        <c:v>2.15</c:v>
                      </c:pt>
                      <c:pt idx="2">
                        <c:v>1.87</c:v>
                      </c:pt>
                      <c:pt idx="3">
                        <c:v>2.29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0186-4ABD-9D3E-6938B81FDF7B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Switching (v)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1.44</c:v>
                      </c:pt>
                      <c:pt idx="1">
                        <c:v>1.63</c:v>
                      </c:pt>
                      <c:pt idx="2">
                        <c:v>1.36</c:v>
                      </c:pt>
                      <c:pt idx="3">
                        <c:v>1.83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0186-4ABD-9D3E-6938B81FDF7B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Mixing (a)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2.5499999999999998</c:v>
                      </c:pt>
                      <c:pt idx="1">
                        <c:v>2.21</c:v>
                      </c:pt>
                      <c:pt idx="2">
                        <c:v>2.4</c:v>
                      </c:pt>
                      <c:pt idx="3">
                        <c:v>2.58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0186-4ABD-9D3E-6938B81FDF7B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Switching (a)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2.33</c:v>
                      </c:pt>
                      <c:pt idx="1">
                        <c:v>2.0699999999999998</c:v>
                      </c:pt>
                      <c:pt idx="2">
                        <c:v>2.15</c:v>
                      </c:pt>
                      <c:pt idx="3">
                        <c:v>2.42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0186-4ABD-9D3E-6938B81FDF7B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Sheet1!$H$1</c15:sqref>
                        </c15:formulaRef>
                      </c:ext>
                    </c:extLst>
                    <c:strCache>
                      <c:ptCount val="1"/>
                      <c:pt idx="0">
                        <c:v>Speed (t0)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Sheet1!$H$2:$H$5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0.3</c:v>
                      </c:pt>
                      <c:pt idx="1">
                        <c:v>0.28999999999999998</c:v>
                      </c:pt>
                      <c:pt idx="2">
                        <c:v>0.25</c:v>
                      </c:pt>
                      <c:pt idx="3">
                        <c:v>0.23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0186-4ABD-9D3E-6938B81FDF7B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Sheet1!$I$1</c15:sqref>
                        </c15:formulaRef>
                      </c:ext>
                    </c:extLst>
                    <c:strCache>
                      <c:ptCount val="1"/>
                      <c:pt idx="0">
                        <c:v>Mixing (t0)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Sheet1!$I$2:$I$5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0.42</c:v>
                      </c:pt>
                      <c:pt idx="1">
                        <c:v>0.45</c:v>
                      </c:pt>
                      <c:pt idx="2">
                        <c:v>0.37</c:v>
                      </c:pt>
                      <c:pt idx="3">
                        <c:v>0.39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0186-4ABD-9D3E-6938B81FDF7B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Sheet1!$J$1</c15:sqref>
                        </c15:formulaRef>
                      </c:ext>
                    </c:extLst>
                    <c:strCache>
                      <c:ptCount val="1"/>
                      <c:pt idx="0">
                        <c:v>Switching (t0)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Sheet1!$J$2:$J$5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0.51</c:v>
                      </c:pt>
                      <c:pt idx="1">
                        <c:v>0.52</c:v>
                      </c:pt>
                      <c:pt idx="2">
                        <c:v>0.49</c:v>
                      </c:pt>
                      <c:pt idx="3">
                        <c:v>0.51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0186-4ABD-9D3E-6938B81FDF7B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r>
              <a:rPr lang="en-GB" sz="1800" b="1" i="0" u="none" strike="noStrike" kern="1200" spc="0" baseline="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</a:rPr>
              <a:t>Non-decision time (t0)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bg2"/>
              </a:solidFill>
              <a:latin typeface="Source Sans Pro" panose="020B0503030403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6"/>
          <c:order val="6"/>
          <c:tx>
            <c:strRef>
              <c:f>Sheet1!$H$1</c:f>
              <c:strCache>
                <c:ptCount val="1"/>
                <c:pt idx="0">
                  <c:v>Speed (t0)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3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2"/>
                      </a:solidFill>
                      <a:latin typeface="Source Sans Pro" panose="020B0503030403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6D86-48B4-9B18-EEED68909684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2"/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Novice</c:v>
                </c:pt>
                <c:pt idx="1">
                  <c:v>Experienced</c:v>
                </c:pt>
                <c:pt idx="2">
                  <c:v>Aspiring</c:v>
                </c:pt>
                <c:pt idx="3">
                  <c:v>Semi/Professional</c:v>
                </c:pt>
              </c:strCache>
            </c:strRef>
          </c:cat>
          <c:val>
            <c:numRef>
              <c:f>Sheet1!$H$2:$H$5</c:f>
              <c:numCache>
                <c:formatCode>General</c:formatCode>
                <c:ptCount val="4"/>
                <c:pt idx="0">
                  <c:v>0.3</c:v>
                </c:pt>
                <c:pt idx="1">
                  <c:v>0.28999999999999998</c:v>
                </c:pt>
                <c:pt idx="2">
                  <c:v>0.25</c:v>
                </c:pt>
                <c:pt idx="3">
                  <c:v>0.23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D86-48B4-9B18-EEED6890968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26152384"/>
        <c:axId val="14261533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Speed (v)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2.68</c:v>
                      </c:pt>
                      <c:pt idx="1">
                        <c:v>2.71</c:v>
                      </c:pt>
                      <c:pt idx="2">
                        <c:v>2.34</c:v>
                      </c:pt>
                      <c:pt idx="3">
                        <c:v>2.91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6D86-48B4-9B18-EEED6890968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Mixing (v)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2.0099999999999998</c:v>
                      </c:pt>
                      <c:pt idx="1">
                        <c:v>2.15</c:v>
                      </c:pt>
                      <c:pt idx="2">
                        <c:v>1.87</c:v>
                      </c:pt>
                      <c:pt idx="3">
                        <c:v>2.29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6D86-48B4-9B18-EEED6890968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Switching (v)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anchor="ctr" anchorCtr="1"/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1.44</c:v>
                      </c:pt>
                      <c:pt idx="1">
                        <c:v>1.63</c:v>
                      </c:pt>
                      <c:pt idx="2">
                        <c:v>1.36</c:v>
                      </c:pt>
                      <c:pt idx="3">
                        <c:v>1.83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6D86-48B4-9B18-EEED68909684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Speed (a)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Sheet1!$E$2:$E$5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1.75</c:v>
                      </c:pt>
                      <c:pt idx="1">
                        <c:v>1.48</c:v>
                      </c:pt>
                      <c:pt idx="2">
                        <c:v>1.65</c:v>
                      </c:pt>
                      <c:pt idx="3">
                        <c:v>1.8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6D86-48B4-9B18-EEED68909684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Mixing (a)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2.5499999999999998</c:v>
                      </c:pt>
                      <c:pt idx="1">
                        <c:v>2.21</c:v>
                      </c:pt>
                      <c:pt idx="2">
                        <c:v>2.4</c:v>
                      </c:pt>
                      <c:pt idx="3">
                        <c:v>2.58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6D86-48B4-9B18-EEED68909684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Switching (a)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2.33</c:v>
                      </c:pt>
                      <c:pt idx="1">
                        <c:v>2.0699999999999998</c:v>
                      </c:pt>
                      <c:pt idx="2">
                        <c:v>2.15</c:v>
                      </c:pt>
                      <c:pt idx="3">
                        <c:v>2.42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6D86-48B4-9B18-EEED68909684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Sheet1!$I$1</c15:sqref>
                        </c15:formulaRef>
                      </c:ext>
                    </c:extLst>
                    <c:strCache>
                      <c:ptCount val="1"/>
                      <c:pt idx="0">
                        <c:v>Mixing (t0)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Sheet1!$I$2:$I$5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0.42</c:v>
                      </c:pt>
                      <c:pt idx="1">
                        <c:v>0.45</c:v>
                      </c:pt>
                      <c:pt idx="2">
                        <c:v>0.37</c:v>
                      </c:pt>
                      <c:pt idx="3">
                        <c:v>0.39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6D86-48B4-9B18-EEED68909684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Sheet1!$J$1</c15:sqref>
                        </c15:formulaRef>
                      </c:ext>
                    </c:extLst>
                    <c:strCache>
                      <c:ptCount val="1"/>
                      <c:pt idx="0">
                        <c:v>Switching (t0)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0" i="0" u="none" strike="noStrike" kern="1200" baseline="0">
                          <a:solidFill>
                            <a:schemeClr val="bg2"/>
                          </a:solidFill>
                          <a:latin typeface="Source Sans Pro" panose="020B0503030403020204" pitchFamily="34" charset="0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Novice</c:v>
                      </c:pt>
                      <c:pt idx="1">
                        <c:v>Experienced</c:v>
                      </c:pt>
                      <c:pt idx="2">
                        <c:v>Aspiring</c:v>
                      </c:pt>
                      <c:pt idx="3">
                        <c:v>Semi/Professional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Sheet1!$J$2:$J$5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0.51</c:v>
                      </c:pt>
                      <c:pt idx="1">
                        <c:v>0.52</c:v>
                      </c:pt>
                      <c:pt idx="2">
                        <c:v>0.49</c:v>
                      </c:pt>
                      <c:pt idx="3">
                        <c:v>0.51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6D86-48B4-9B18-EEED68909684}"/>
                  </c:ext>
                </c:extLst>
              </c15:ser>
            </c15:filteredBarSeries>
          </c:ext>
        </c:extLst>
      </c:barChart>
      <c:catAx>
        <c:axId val="14261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2"/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en-US"/>
          </a:p>
        </c:txPr>
        <c:crossAx val="1426153344"/>
        <c:crosses val="autoZero"/>
        <c:auto val="1"/>
        <c:lblAlgn val="ctr"/>
        <c:lblOffset val="100"/>
        <c:noMultiLvlLbl val="0"/>
      </c:catAx>
      <c:valAx>
        <c:axId val="142615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2615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bg2"/>
          </a:solidFill>
          <a:latin typeface="Source Sans Pro" panose="020B0503030403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svg>
</file>

<file path=ppt/media/image46.png>
</file>

<file path=ppt/media/image47.svg>
</file>

<file path=ppt/media/image48.jpeg>
</file>

<file path=ppt/media/image49.jpeg>
</file>

<file path=ppt/media/image5.png>
</file>

<file path=ppt/media/image50.jpe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14365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15950" lvl="1" indent="0">
              <a:buNone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3505609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15950" lvl="1" indent="0">
              <a:buNone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2830723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596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2063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298450"/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3039161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7014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lv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0724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6919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860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24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2271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 Title slide (The Diamond)" preserve="1" userDrawn="1">
  <p:cSld name="1_1. Title slide (The Diamond)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00" y="165275"/>
            <a:ext cx="2084951" cy="6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AAF5CE-8685-E97C-7139-1A91EB2D78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100" y="1203402"/>
            <a:ext cx="6956425" cy="1762822"/>
          </a:xfrm>
        </p:spPr>
        <p:txBody>
          <a:bodyPr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38B7D3-22D2-5A8E-3FE3-F2C01EF6EE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00" y="3110962"/>
            <a:ext cx="4692650" cy="889538"/>
          </a:xfrm>
        </p:spPr>
        <p:txBody>
          <a:bodyPr/>
          <a:lstStyle>
            <a:lvl1pPr marL="76200" indent="0">
              <a:buNone/>
              <a:defRPr sz="2000">
                <a:solidFill>
                  <a:schemeClr val="tx2"/>
                </a:solidFill>
                <a:latin typeface="Source Sans Pro SemiBold" panose="020B0603030403020204" pitchFamily="34" charset="0"/>
              </a:defRPr>
            </a:lvl1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BF5F0C-4B0A-3030-ABCF-1EC65E2CFCB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0" y="4464050"/>
            <a:ext cx="1751925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72BE5D7-CD76-B8A1-7779-EF5B490A5C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2150" y="4470400"/>
            <a:ext cx="2171700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date</a:t>
            </a:r>
          </a:p>
        </p:txBody>
      </p:sp>
      <p:pic>
        <p:nvPicPr>
          <p:cNvPr id="13" name="Google Shape;13;p2" descr="A world top 100 University logo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25" y="4350400"/>
            <a:ext cx="1190500" cy="754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842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70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. Title only " preserve="1" userDrawn="1">
  <p:cSld name="1_10. Title only 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34613-6459-0E69-0E87-7EDE0F2DC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cxnSp>
        <p:nvCxnSpPr>
          <p:cNvPr id="52" name="Google Shape;52;p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3" name="Google Shape;53;p8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1247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. Title and body" preserve="1" userDrawn="1">
  <p:cSld name="1_11. Title and bod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F0AEC03-5D0F-6E70-6AE0-CDCC6E62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355768-5B10-3D4F-8D58-EB902AF538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8200" y="863600"/>
            <a:ext cx="8818950" cy="36322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GB" dirty="0"/>
              <a:t>Add text</a:t>
            </a:r>
          </a:p>
        </p:txBody>
      </p:sp>
      <p:cxnSp>
        <p:nvCxnSpPr>
          <p:cNvPr id="124" name="Google Shape;124;p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5" name="Google Shape;125;p17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3368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. Text and image" preserve="1" userDrawn="1">
  <p:cSld name="1_12. Text and image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BD84F6-3868-E63D-88B1-2DA851BCA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00" y="255050"/>
            <a:ext cx="5156400" cy="753400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defRPr sz="24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06A9C36-8B06-B052-FF09-51ADA302EA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8200" y="1079500"/>
            <a:ext cx="4653350" cy="3213100"/>
          </a:xfrm>
        </p:spPr>
        <p:txBody>
          <a:bodyPr>
            <a:normAutofit/>
          </a:bodyPr>
          <a:lstStyle>
            <a:lvl1pPr marL="76200" indent="0">
              <a:buNone/>
              <a:defRPr sz="20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05" name="Google Shape;105;p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300" y="1008450"/>
            <a:ext cx="7584300" cy="36267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4"/>
          <p:cNvSpPr>
            <a:spLocks noGrp="1"/>
          </p:cNvSpPr>
          <p:nvPr>
            <p:ph type="pic" idx="2" hasCustomPrompt="1"/>
          </p:nvPr>
        </p:nvSpPr>
        <p:spPr>
          <a:xfrm>
            <a:off x="4978700" y="89275"/>
            <a:ext cx="4072200" cy="4971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109" name="Google Shape;109;p14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10988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. Image and quote" preserve="1" userDrawn="1">
  <p:cSld name="1_13. Image and quot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A8735C9-D0EC-E153-1C38-8E56342F4D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8" name="Google Shape;58;p9"/>
          <p:cNvSpPr>
            <a:spLocks noGrp="1"/>
          </p:cNvSpPr>
          <p:nvPr>
            <p:ph type="pic" idx="2"/>
          </p:nvPr>
        </p:nvSpPr>
        <p:spPr>
          <a:xfrm>
            <a:off x="209550" y="1015825"/>
            <a:ext cx="4257600" cy="3295800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91ECA3E-8AD1-9FE4-8749-8873FF94B2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9550" y="4241799"/>
            <a:ext cx="4270300" cy="545539"/>
          </a:xfrm>
        </p:spPr>
        <p:txBody>
          <a:bodyPr>
            <a:normAutofit/>
          </a:bodyPr>
          <a:lstStyle>
            <a:lvl1pPr marL="76200" indent="0">
              <a:buNone/>
              <a:defRPr sz="2400"/>
            </a:lvl1pPr>
          </a:lstStyle>
          <a:p>
            <a:pPr lvl="0"/>
            <a:r>
              <a:rPr lang="en-GB" dirty="0"/>
              <a:t>Add title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B31BFE2-3CD6-5390-35E8-2DB0904798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0" y="1209124"/>
            <a:ext cx="4449076" cy="3445425"/>
          </a:xfrm>
        </p:spPr>
        <p:txBody>
          <a:bodyPr>
            <a:normAutofit/>
          </a:bodyPr>
          <a:lstStyle>
            <a:lvl1pPr marL="76200" indent="0">
              <a:buNone/>
              <a:defRPr sz="2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59" name="Google Shape;59;p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67150" y="1092675"/>
            <a:ext cx="4554000" cy="37968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0050" y="885750"/>
            <a:ext cx="4476600" cy="390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CDE016-8C4A-EB36-9A5C-D136B85FDC0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09550" y="1016000"/>
            <a:ext cx="4257675" cy="3225800"/>
          </a:xfrm>
        </p:spPr>
        <p:txBody>
          <a:bodyPr/>
          <a:lstStyle/>
          <a:p>
            <a:r>
              <a:rPr lang="en-US" dirty="0"/>
              <a:t>Add picture</a:t>
            </a:r>
          </a:p>
        </p:txBody>
      </p:sp>
    </p:spTree>
    <p:extLst>
      <p:ext uri="{BB962C8B-B14F-4D97-AF65-F5344CB8AC3E}">
        <p14:creationId xmlns:p14="http://schemas.microsoft.com/office/powerpoint/2010/main" val="865437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. Full image + text (right aligned)" preserve="1" userDrawn="1">
  <p:cSld name="1_14. Full image + text (right aligned)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>
            <a:spLocks noGrp="1"/>
          </p:cNvSpPr>
          <p:nvPr>
            <p:ph type="pic" idx="2" hasCustomPrompt="1"/>
          </p:nvPr>
        </p:nvSpPr>
        <p:spPr>
          <a:xfrm>
            <a:off x="635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56EC04-3F96-1650-9B58-687F1D98D7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5000" y="234150"/>
            <a:ext cx="3875350" cy="425450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defRPr sz="24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43CEFA-56A9-503C-0CA7-9619790438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81350" y="659600"/>
            <a:ext cx="3856300" cy="1744662"/>
          </a:xfrm>
          <a:solidFill>
            <a:schemeClr val="accent1"/>
          </a:solidFill>
        </p:spPr>
        <p:txBody>
          <a:bodyPr>
            <a:normAutofit/>
          </a:bodyPr>
          <a:lstStyle>
            <a:lvl1pPr marL="76200" indent="0">
              <a:buNone/>
              <a:defRPr sz="18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39" name="Google Shape;139;p19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5943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. Full image + text (left aligned) " preserve="1" userDrawn="1">
  <p:cSld name="1_15. Full image + text (left aligned) 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>
            <a:spLocks noGrp="1"/>
          </p:cNvSpPr>
          <p:nvPr>
            <p:ph type="pic" idx="2"/>
          </p:nvPr>
        </p:nvSpPr>
        <p:spPr>
          <a:xfrm>
            <a:off x="0" y="-687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C6EB06-7C37-701B-CC78-A98B53DE7F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5025" y="234150"/>
            <a:ext cx="3875350" cy="425450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defRPr sz="24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8482159-A46A-B32B-03AC-D168024182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0" y="659600"/>
            <a:ext cx="3856300" cy="1744662"/>
          </a:xfrm>
          <a:solidFill>
            <a:schemeClr val="accent1"/>
          </a:solidFill>
        </p:spPr>
        <p:txBody>
          <a:bodyPr>
            <a:normAutofit/>
          </a:bodyPr>
          <a:lstStyle>
            <a:lvl1pPr marL="76200" indent="0">
              <a:buNone/>
              <a:defRPr sz="18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268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. Video" preserve="1" userDrawn="1">
  <p:cSld name="1_16. Video">
    <p:bg>
      <p:bgPr>
        <a:solidFill>
          <a:srgbClr val="E1F4F8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99203-2751-296C-FD48-FDB995EEB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47" y="1109551"/>
            <a:ext cx="2165674" cy="3756137"/>
          </a:xfrm>
        </p:spPr>
        <p:txBody>
          <a:bodyPr>
            <a:normAutofit/>
          </a:bodyPr>
          <a:lstStyle>
            <a:lvl1pPr>
              <a:defRPr sz="24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147" name="Google Shape;147;p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375975" y="277213"/>
            <a:ext cx="6327000" cy="47451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142800"/>
            <a:ext cx="18468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9" name="Google Shape;149;p21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750" y="286189"/>
            <a:ext cx="1382351" cy="4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2924DAB-C528-BEB3-BA55-A8E931814966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2482850" y="196850"/>
            <a:ext cx="6327775" cy="4668838"/>
          </a:xfrm>
        </p:spPr>
        <p:txBody>
          <a:bodyPr/>
          <a:lstStyle/>
          <a:p>
            <a:r>
              <a:rPr lang="en-GB"/>
              <a:t>Click icon to add media</a:t>
            </a:r>
          </a:p>
        </p:txBody>
      </p:sp>
      <p:sp>
        <p:nvSpPr>
          <p:cNvPr id="150" name="Google Shape;150;p21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74627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. Statistics or key points" preserve="1" userDrawn="1">
  <p:cSld name="1_17. Statistics or key poin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35940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33AAC-A50B-0931-731A-E4B53DBF38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588" y="187800"/>
            <a:ext cx="5883275" cy="73405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68760B-3503-D56B-6575-F628A6BEAC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0650" y="2961400"/>
            <a:ext cx="2759400" cy="2112250"/>
          </a:xfrm>
          <a:solidFill>
            <a:schemeClr val="accent1"/>
          </a:solidFill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F4B204-C301-559A-4362-84C01F1B73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6937" y="2961400"/>
            <a:ext cx="1898099" cy="1164300"/>
          </a:xfrm>
          <a:solidFill>
            <a:srgbClr val="A1DED2"/>
          </a:solidFill>
        </p:spPr>
        <p:txBody>
          <a:bodyPr>
            <a:normAutofit/>
          </a:bodyPr>
          <a:lstStyle>
            <a:lvl1pPr marL="76200" indent="0" algn="ctr">
              <a:buNone/>
              <a:defRPr sz="45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b="1" dirty="0"/>
              <a:t>xx%</a:t>
            </a:r>
            <a:endParaRPr lang="en-GB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2B7F941-4385-0707-6AB1-690DBE63C57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6413" y="4132050"/>
            <a:ext cx="1898650" cy="941600"/>
          </a:xfrm>
          <a:solidFill>
            <a:srgbClr val="A1DED2"/>
          </a:solidFill>
        </p:spPr>
        <p:txBody>
          <a:bodyPr>
            <a:normAutofit/>
          </a:bodyPr>
          <a:lstStyle>
            <a:lvl1pPr marL="76200" indent="0">
              <a:buNone/>
              <a:defRPr sz="1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AEB3785F-194F-0195-9178-EA83F1A1CF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66237" y="2967750"/>
            <a:ext cx="1898099" cy="1164300"/>
          </a:xfrm>
          <a:solidFill>
            <a:srgbClr val="DAA8E2"/>
          </a:solidFill>
        </p:spPr>
        <p:txBody>
          <a:bodyPr>
            <a:normAutofit/>
          </a:bodyPr>
          <a:lstStyle>
            <a:lvl1pPr marL="76200" indent="0" algn="ctr">
              <a:buNone/>
              <a:defRPr sz="45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b="1" dirty="0"/>
              <a:t>xx%</a:t>
            </a:r>
            <a:endParaRPr lang="en-GB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05D8E3C5-38ED-9592-9AA0-521A9E34C3E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65713" y="4138400"/>
            <a:ext cx="1898650" cy="941600"/>
          </a:xfrm>
          <a:solidFill>
            <a:srgbClr val="DAA8E2"/>
          </a:solidFill>
        </p:spPr>
        <p:txBody>
          <a:bodyPr>
            <a:normAutofit/>
          </a:bodyPr>
          <a:lstStyle>
            <a:lvl1pPr marL="76200" indent="0">
              <a:buNone/>
              <a:defRPr sz="1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3190B7AB-F6A4-D211-444C-CE1B5540FD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79187" y="2967750"/>
            <a:ext cx="1898099" cy="1164300"/>
          </a:xfrm>
          <a:solidFill>
            <a:srgbClr val="FF9664"/>
          </a:solidFill>
        </p:spPr>
        <p:txBody>
          <a:bodyPr>
            <a:normAutofit/>
          </a:bodyPr>
          <a:lstStyle>
            <a:lvl1pPr marL="76200" indent="0" algn="ctr">
              <a:buNone/>
              <a:defRPr sz="45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b="1" dirty="0"/>
              <a:t>xx%</a:t>
            </a:r>
            <a:endParaRPr lang="en-GB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C210AE4C-756C-7B05-68B6-BB65FAC2F0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8663" y="4138400"/>
            <a:ext cx="1898650" cy="941600"/>
          </a:xfrm>
          <a:solidFill>
            <a:srgbClr val="FF9664"/>
          </a:solidFill>
        </p:spPr>
        <p:txBody>
          <a:bodyPr>
            <a:normAutofit/>
          </a:bodyPr>
          <a:lstStyle>
            <a:lvl1pPr marL="76200" indent="0">
              <a:buNone/>
              <a:defRPr sz="1400"/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8404250" y="-9000"/>
            <a:ext cx="616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286349" lvl="0" indent="0" rtl="0">
              <a:buNone/>
              <a:defRPr>
                <a:solidFill>
                  <a:schemeClr val="dk1"/>
                </a:solidFill>
              </a:defRPr>
            </a:lvl1pPr>
            <a:lvl2pPr marL="286349" lvl="1" indent="0" rtl="0">
              <a:buNone/>
              <a:defRPr>
                <a:solidFill>
                  <a:schemeClr val="dk1"/>
                </a:solidFill>
              </a:defRPr>
            </a:lvl2pPr>
            <a:lvl3pPr marL="286349" lvl="2" indent="0" rtl="0">
              <a:buNone/>
              <a:defRPr>
                <a:solidFill>
                  <a:schemeClr val="dk1"/>
                </a:solidFill>
              </a:defRPr>
            </a:lvl3pPr>
            <a:lvl4pPr marL="286349" lvl="3" indent="0" rtl="0">
              <a:buNone/>
              <a:defRPr>
                <a:solidFill>
                  <a:schemeClr val="dk1"/>
                </a:solidFill>
              </a:defRPr>
            </a:lvl4pPr>
            <a:lvl5pPr marL="286349" lvl="4" indent="0" rtl="0">
              <a:buNone/>
              <a:defRPr>
                <a:solidFill>
                  <a:schemeClr val="dk1"/>
                </a:solidFill>
              </a:defRPr>
            </a:lvl5pPr>
            <a:lvl6pPr marL="286349" lvl="5" indent="0" rtl="0">
              <a:buNone/>
              <a:defRPr>
                <a:solidFill>
                  <a:schemeClr val="dk1"/>
                </a:solidFill>
              </a:defRPr>
            </a:lvl6pPr>
            <a:lvl7pPr marL="286349" lvl="6" indent="0" rtl="0">
              <a:buNone/>
              <a:defRPr>
                <a:solidFill>
                  <a:schemeClr val="dk1"/>
                </a:solidFill>
              </a:defRPr>
            </a:lvl7pPr>
            <a:lvl8pPr marL="286349" lvl="7" indent="0" rtl="0">
              <a:buNone/>
              <a:defRPr>
                <a:solidFill>
                  <a:schemeClr val="dk1"/>
                </a:solidFill>
              </a:defRPr>
            </a:lvl8pPr>
            <a:lvl9pPr marL="286349" lvl="8" indent="0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286349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10961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. Big point" preserve="1" userDrawn="1">
  <p:cSld name="1_18. Big poin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44174D8-78DD-A5E8-C56A-9A81CA3C1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79" name="Google Shape;79;p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0" y="980500"/>
            <a:ext cx="3154500" cy="3154500"/>
          </a:xfrm>
          <a:prstGeom prst="ellipse">
            <a:avLst/>
          </a:prstGeom>
          <a:solidFill>
            <a:srgbClr val="FF96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9B53FD-603A-AED7-C5A0-5EC9F63D80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1450" y="1504700"/>
            <a:ext cx="3154500" cy="1964125"/>
          </a:xfrm>
        </p:spPr>
        <p:txBody>
          <a:bodyPr>
            <a:normAutofit/>
          </a:bodyPr>
          <a:lstStyle>
            <a:lvl1pPr marL="76200" indent="0" algn="ctr">
              <a:buNone/>
              <a:defRPr sz="93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6FCD12-1A84-6208-34E5-FD24E18221C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91000" y="1127125"/>
            <a:ext cx="4705350" cy="3008313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cxnSp>
        <p:nvCxnSpPr>
          <p:cNvPr id="80" name="Google Shape;80;p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1" name="Google Shape;81;p11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 txBox="1"/>
          <p:nvPr/>
        </p:nvSpPr>
        <p:spPr>
          <a:xfrm>
            <a:off x="8551876" y="4791600"/>
            <a:ext cx="46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rgbClr val="440099"/>
                </a:solidFill>
              </a:rPr>
              <a:t>‹#›</a:t>
            </a:fld>
            <a:endParaRPr sz="1000">
              <a:solidFill>
                <a:srgbClr val="44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0587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. Big stat" preserve="1" userDrawn="1">
  <p:cSld name="1_19. Big sta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60215E7-B230-E57E-1907-459EA70B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cxnSp>
        <p:nvCxnSpPr>
          <p:cNvPr id="89" name="Google Shape;89;p12"/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rgbClr val="4400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Google Shape;86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63650" y="980500"/>
            <a:ext cx="3154500" cy="3154500"/>
          </a:xfrm>
          <a:prstGeom prst="ellipse">
            <a:avLst/>
          </a:prstGeom>
          <a:solidFill>
            <a:srgbClr val="DAA8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10763041-7B53-6CBD-0EB7-64BC2AA64F8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63650" y="1504700"/>
            <a:ext cx="3154500" cy="1964125"/>
          </a:xfrm>
        </p:spPr>
        <p:txBody>
          <a:bodyPr>
            <a:normAutofit/>
          </a:bodyPr>
          <a:lstStyle>
            <a:lvl1pPr marL="76200" indent="0" algn="ctr">
              <a:buNone/>
              <a:defRPr sz="9300" b="1" i="0">
                <a:latin typeface="Source Sans Pro Black" panose="020B0503030403020204" pitchFamily="34" charset="0"/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94" name="Google Shape;94;p12"/>
          <p:cNvSpPr txBox="1">
            <a:spLocks noGrp="1"/>
          </p:cNvSpPr>
          <p:nvPr>
            <p:ph type="body" idx="1"/>
          </p:nvPr>
        </p:nvSpPr>
        <p:spPr>
          <a:xfrm>
            <a:off x="274600" y="4095988"/>
            <a:ext cx="85206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76200" lvl="0" indent="0" algn="ctr" rtl="0">
              <a:spcBef>
                <a:spcPts val="0"/>
              </a:spcBef>
              <a:spcAft>
                <a:spcPts val="0"/>
              </a:spcAft>
              <a:buClr>
                <a:srgbClr val="2B353E"/>
              </a:buClr>
              <a:buSzPts val="2400"/>
              <a:buNone/>
              <a:defRPr>
                <a:solidFill>
                  <a:srgbClr val="2B353E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0" name="Google Shape;90;p12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2"/>
          <p:cNvSpPr txBox="1"/>
          <p:nvPr/>
        </p:nvSpPr>
        <p:spPr>
          <a:xfrm>
            <a:off x="8551876" y="4791600"/>
            <a:ext cx="46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rgbClr val="440099"/>
                </a:solidFill>
              </a:rPr>
              <a:t>‹#›</a:t>
            </a:fld>
            <a:endParaRPr sz="1000">
              <a:solidFill>
                <a:srgbClr val="440099"/>
              </a:solidFill>
            </a:endParaRPr>
          </a:p>
        </p:txBody>
      </p:sp>
      <p:cxnSp>
        <p:nvCxnSpPr>
          <p:cNvPr id="95" name="Google Shape;95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2"/>
          <p:cNvSpPr txBox="1"/>
          <p:nvPr/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>
              <a:solidFill>
                <a:srgbClr val="131E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48402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 Title slide (Firth Court)" preserve="1" userDrawn="1">
  <p:cSld name="1_2. Title slide (Firth Court)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00" y="165275"/>
            <a:ext cx="2084951" cy="6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C50476-2DAE-54A9-987A-6F6C686574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100" y="1203402"/>
            <a:ext cx="5455115" cy="1762822"/>
          </a:xfrm>
        </p:spPr>
        <p:txBody>
          <a:bodyPr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A4779CA3-4592-A9C8-A096-0A1F7E913AF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00" y="3110962"/>
            <a:ext cx="4692650" cy="889538"/>
          </a:xfrm>
        </p:spPr>
        <p:txBody>
          <a:bodyPr/>
          <a:lstStyle>
            <a:lvl1pPr marL="76200" indent="0">
              <a:buNone/>
              <a:defRPr sz="2000">
                <a:solidFill>
                  <a:schemeClr val="tx2"/>
                </a:solidFill>
                <a:latin typeface="Source Sans Pro SemiBold" panose="020B0603030403020204" pitchFamily="34" charset="0"/>
              </a:defRPr>
            </a:lvl1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83969EB-C48F-B1FE-69B1-94FB6B475E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0" y="4464050"/>
            <a:ext cx="1751925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4A71FB3B-2B45-DBB5-A006-62C97FC32D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2150" y="4470400"/>
            <a:ext cx="1511300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date</a:t>
            </a:r>
          </a:p>
        </p:txBody>
      </p:sp>
      <p:pic>
        <p:nvPicPr>
          <p:cNvPr id="20" name="Google Shape;20;p3" descr="A world top 100 University logo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25" y="4350400"/>
            <a:ext cx="1190500" cy="754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2864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">
          <p15:clr>
            <a:srgbClr val="FA7B17"/>
          </p15:clr>
        </p15:guide>
        <p15:guide id="2" orient="horz" pos="174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Title and two columns" preserve="1" userDrawn="1">
  <p:cSld name="1_20. Title and two columns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8;p12">
            <a:extLst>
              <a:ext uri="{FF2B5EF4-FFF2-40B4-BE49-F238E27FC236}">
                <a16:creationId xmlns:a16="http://schemas.microsoft.com/office/drawing/2014/main" id="{9DEB9D7A-CADD-B067-7660-0D2685B76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rgbClr val="44009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82A5AE-10B1-383B-3C4D-40FC7DCA9F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D52B2F-784E-617F-BD39-92009EB7029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9000" y="1000125"/>
            <a:ext cx="3999950" cy="3540125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A766E2F-9C15-729D-9882-5E9E4915C8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6550" y="1000125"/>
            <a:ext cx="3999950" cy="3540125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cxnSp>
        <p:nvCxnSpPr>
          <p:cNvPr id="170" name="Google Shape;170;p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1" name="Google Shape;171;p23" descr="The University of Sheffield logo"/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52978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. Title and three columns" preserve="1" userDrawn="1">
  <p:cSld name="1_21. Title and three 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8D1F4AB-1E2A-9F8B-9FC4-67EBD7917E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75300"/>
            <a:ext cx="8196650" cy="572700"/>
          </a:xfrm>
        </p:spPr>
        <p:txBody>
          <a:bodyPr anchor="ctr">
            <a:noAutofit/>
          </a:bodyPr>
          <a:lstStyle>
            <a:lvl1pPr>
              <a:defRPr sz="3500" b="1" i="0"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215C12D-3A55-D9E5-E6E8-22C4F01C5F5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9800" y="1020224"/>
            <a:ext cx="2441100" cy="35406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BBD02-3F6C-48DD-9185-9655FDD73F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47000" y="1020224"/>
            <a:ext cx="2441100" cy="35406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E3238B3-AE07-5397-CD24-9BA57200C4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7850" y="1020224"/>
            <a:ext cx="2441100" cy="3540600"/>
          </a:xfrm>
        </p:spPr>
        <p:txBody>
          <a:bodyPr/>
          <a:lstStyle>
            <a:lvl1pPr marL="76200" indent="0">
              <a:buNone/>
              <a:defRPr/>
            </a:lvl1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3" name="Google Shape;183;p24" descr="The University of Sheffield logo"/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4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169677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. Blank" preserve="1">
  <p:cSld name="1_22. 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2085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. Final slide" preserve="1" userDrawn="1">
  <p:cSld name="1_23. Final slide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8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1800" y="303925"/>
            <a:ext cx="8016900" cy="3914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4929" y="513475"/>
            <a:ext cx="8016900" cy="39147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E40814-2910-535D-ED7C-F6D44A015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2950" y="1108784"/>
            <a:ext cx="4664150" cy="2139349"/>
          </a:xfrm>
        </p:spPr>
        <p:txBody>
          <a:bodyPr>
            <a:noAutofit/>
          </a:bodyPr>
          <a:lstStyle>
            <a:lvl1pPr>
              <a:defRPr sz="6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cxnSp>
        <p:nvCxnSpPr>
          <p:cNvPr id="133" name="Google Shape;133;p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1B4CE-39F1-B584-CE3F-3551ED1912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2950" y="3390900"/>
            <a:ext cx="7415213" cy="604838"/>
          </a:xfrm>
        </p:spPr>
        <p:txBody>
          <a:bodyPr/>
          <a:lstStyle>
            <a:lvl1pPr marL="76200" indent="0"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Add text</a:t>
            </a:r>
          </a:p>
        </p:txBody>
      </p:sp>
      <p:sp>
        <p:nvSpPr>
          <p:cNvPr id="134" name="Google Shape;134;p18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970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 Title slide (The Arts Tower)" preserve="1" userDrawn="1">
  <p:cSld name="1_3. Title slide (The Arts Tower)">
    <p:bg>
      <p:bgPr>
        <a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00" y="165275"/>
            <a:ext cx="2084951" cy="6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0256F7-35C1-996A-C17F-427B8356BC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101" y="1203402"/>
            <a:ext cx="5819388" cy="1762822"/>
          </a:xfrm>
        </p:spPr>
        <p:txBody>
          <a:bodyPr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A87354AE-A82D-F2B0-4915-FDFB4FB25BC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00" y="3110962"/>
            <a:ext cx="4692650" cy="889538"/>
          </a:xfrm>
        </p:spPr>
        <p:txBody>
          <a:bodyPr/>
          <a:lstStyle>
            <a:lvl1pPr marL="76200" indent="0">
              <a:buNone/>
              <a:defRPr sz="2000">
                <a:solidFill>
                  <a:schemeClr val="tx2"/>
                </a:solidFill>
                <a:latin typeface="Source Sans Pro SemiBold" panose="020B0603030403020204" pitchFamily="34" charset="0"/>
              </a:defRPr>
            </a:lvl1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0C7C7F35-2CE7-DF54-3FA8-DB049B4BA3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0" y="4464050"/>
            <a:ext cx="1751925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7706E11-160A-E52A-B62F-A3CD5AD5C8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2150" y="4470400"/>
            <a:ext cx="2171700" cy="592138"/>
          </a:xfrm>
        </p:spPr>
        <p:txBody>
          <a:bodyPr>
            <a:normAutofit/>
          </a:bodyPr>
          <a:lstStyle>
            <a:lvl1pPr marL="76200" indent="0">
              <a:buNone/>
              <a:defRPr sz="2000">
                <a:solidFill>
                  <a:schemeClr val="tx1"/>
                </a:solidFill>
              </a:defRPr>
            </a:lvl1pPr>
            <a:lvl2pPr marL="533400" indent="0">
              <a:buNone/>
              <a:defRPr sz="2000">
                <a:solidFill>
                  <a:schemeClr val="tx1"/>
                </a:solidFill>
              </a:defRPr>
            </a:lvl2pPr>
            <a:lvl3pPr marL="990600" indent="0">
              <a:buNone/>
              <a:defRPr/>
            </a:lvl3pPr>
            <a:lvl4pPr marL="1447800" indent="0">
              <a:buNone/>
              <a:defRPr/>
            </a:lvl4pPr>
            <a:lvl5pPr marL="1905000" indent="0">
              <a:buNone/>
              <a:defRPr/>
            </a:lvl5pPr>
          </a:lstStyle>
          <a:p>
            <a:pPr lvl="0"/>
            <a:r>
              <a:rPr lang="en-US" dirty="0"/>
              <a:t>Add date</a:t>
            </a:r>
          </a:p>
        </p:txBody>
      </p:sp>
      <p:pic>
        <p:nvPicPr>
          <p:cNvPr id="35" name="Google Shape;35;p5" descr="A world top 100 University logo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25" y="4350400"/>
            <a:ext cx="1190500" cy="754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4647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 Overview/Introduction slide" preserve="1" userDrawn="1">
  <p:cSld name="1_4. Overview/Introduction slid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36" y="61300"/>
            <a:ext cx="8926090" cy="50209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C2008B-E28E-A0A1-4F85-E72D2E7E1F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38800" y="112600"/>
            <a:ext cx="3062287" cy="572700"/>
          </a:xfrm>
        </p:spPr>
        <p:txBody>
          <a:bodyPr>
            <a:noAutofit/>
          </a:bodyPr>
          <a:lstStyle>
            <a:lvl1pPr>
              <a:defRPr sz="33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BD3D8-3E8F-5D97-92FF-460B44F1A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736600"/>
            <a:ext cx="3062288" cy="3537001"/>
          </a:xfrm>
        </p:spPr>
        <p:txBody>
          <a:bodyPr>
            <a:normAutofit/>
          </a:bodyPr>
          <a:lstStyle>
            <a:lvl1pPr>
              <a:buSzPct val="80000"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Add text</a:t>
            </a:r>
            <a:endParaRPr lang="en-GB" dirty="0"/>
          </a:p>
        </p:txBody>
      </p:sp>
      <p:pic>
        <p:nvPicPr>
          <p:cNvPr id="41" name="Google Shape;41;p6" descr="The University of Sheffield logo"/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275" y="4445025"/>
            <a:ext cx="1367224" cy="43112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6807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Section header (light)" preserve="1" userDrawn="1">
  <p:cSld name="1_5. Section header (light)">
    <p:bg>
      <p:bgPr>
        <a:solidFill>
          <a:srgbClr val="A1DED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8200" y="3981025"/>
            <a:ext cx="86868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" name="Google Shape;46;p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2450" y="119224"/>
            <a:ext cx="3735300" cy="47484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6DC372-114F-9F0D-C4D0-77B6F5B490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424575"/>
            <a:ext cx="4808250" cy="3251099"/>
          </a:xfrm>
        </p:spPr>
        <p:txBody>
          <a:bodyPr>
            <a:noAutofit/>
          </a:bodyPr>
          <a:lstStyle>
            <a:lvl1pPr>
              <a:defRPr sz="65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7" name="Google Shape;47;p7"/>
          <p:cNvSpPr>
            <a:spLocks noGrp="1"/>
          </p:cNvSpPr>
          <p:nvPr>
            <p:ph type="pic" idx="2" hasCustomPrompt="1"/>
          </p:nvPr>
        </p:nvSpPr>
        <p:spPr>
          <a:xfrm>
            <a:off x="5139075" y="265900"/>
            <a:ext cx="3735300" cy="4748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pic>
        <p:nvPicPr>
          <p:cNvPr id="48" name="Google Shape;48;p7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9950" y="4124414"/>
            <a:ext cx="1382351" cy="4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484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Section header horizontal (light)" preserve="1" userDrawn="1">
  <p:cSld name="1_8. Section header horizontal (light)">
    <p:bg>
      <p:bgPr>
        <a:solidFill>
          <a:srgbClr val="A1DED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7211" y="761207"/>
            <a:ext cx="5105100" cy="34239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6DD05E-1C7C-8965-2607-C3F342985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00" y="942300"/>
            <a:ext cx="3529400" cy="3251099"/>
          </a:xfrm>
        </p:spPr>
        <p:txBody>
          <a:bodyPr>
            <a:noAutofit/>
          </a:bodyPr>
          <a:lstStyle>
            <a:lvl1pPr>
              <a:defRPr sz="6500" b="1" i="0">
                <a:solidFill>
                  <a:schemeClr val="tx2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26" name="Google Shape;26;p4"/>
          <p:cNvSpPr>
            <a:spLocks noGrp="1"/>
          </p:cNvSpPr>
          <p:nvPr>
            <p:ph type="pic" idx="2" hasCustomPrompt="1"/>
          </p:nvPr>
        </p:nvSpPr>
        <p:spPr>
          <a:xfrm>
            <a:off x="3825863" y="942300"/>
            <a:ext cx="5105100" cy="3423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27" name="Google Shape;27;p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142800"/>
            <a:ext cx="18468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8" name="Google Shape;28;p4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750" y="286189"/>
            <a:ext cx="1382351" cy="4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75104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">
          <p15:clr>
            <a:srgbClr val="FA7B17"/>
          </p15:clr>
        </p15:guide>
        <p15:guide id="2" orient="horz" pos="174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 Section header (dark)" preserve="1" userDrawn="1">
  <p:cSld name="1_6. Section header (dark)">
    <p:bg>
      <p:bgPr>
        <a:solidFill>
          <a:schemeClr val="lt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8200" y="3981025"/>
            <a:ext cx="8686800" cy="723300"/>
          </a:xfrm>
          <a:prstGeom prst="rect">
            <a:avLst/>
          </a:prstGeom>
          <a:solidFill>
            <a:srgbClr val="A1DED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0" name="Google Shape;100;p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2450" y="119224"/>
            <a:ext cx="3735300" cy="47484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45B5458A-83EB-BC2E-44BB-3E657BA338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200" y="424575"/>
            <a:ext cx="4808250" cy="3251099"/>
          </a:xfrm>
        </p:spPr>
        <p:txBody>
          <a:bodyPr>
            <a:noAutofit/>
          </a:bodyPr>
          <a:lstStyle>
            <a:lvl1pPr>
              <a:defRPr sz="6500" b="1" i="0">
                <a:solidFill>
                  <a:srgbClr val="E1F4F8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101" name="Google Shape;101;p13"/>
          <p:cNvSpPr>
            <a:spLocks noGrp="1"/>
          </p:cNvSpPr>
          <p:nvPr>
            <p:ph type="pic" idx="2" hasCustomPrompt="1"/>
          </p:nvPr>
        </p:nvSpPr>
        <p:spPr>
          <a:xfrm>
            <a:off x="5139075" y="265900"/>
            <a:ext cx="3735300" cy="4748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pic>
        <p:nvPicPr>
          <p:cNvPr id="102" name="Google Shape;102;p13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600" y="4125600"/>
            <a:ext cx="1441110" cy="4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3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89101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 Section header horizontal (dark)" preserve="1" userDrawn="1">
  <p:cSld name="1_7. Section header horizontal (dark)">
    <p:bg>
      <p:bgPr>
        <a:solidFill>
          <a:schemeClr val="lt2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144000"/>
            <a:ext cx="1845300" cy="723600"/>
          </a:xfrm>
          <a:prstGeom prst="rect">
            <a:avLst/>
          </a:prstGeom>
          <a:solidFill>
            <a:srgbClr val="A1DED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14" name="Google Shape;114;p15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400" y="288575"/>
            <a:ext cx="1441110" cy="4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16B56F3-93F3-CC35-E0B8-D2C9B5FE5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63" y="1012175"/>
            <a:ext cx="3492230" cy="3354025"/>
          </a:xfrm>
        </p:spPr>
        <p:txBody>
          <a:bodyPr>
            <a:noAutofit/>
          </a:bodyPr>
          <a:lstStyle>
            <a:lvl1pPr>
              <a:defRPr sz="6500" b="1" i="0">
                <a:solidFill>
                  <a:srgbClr val="E1F4F8"/>
                </a:solidFill>
                <a:latin typeface="Source Sans Pro Black" panose="020B0503030403020204" pitchFamily="34" charset="0"/>
              </a:defRPr>
            </a:lvl1pPr>
          </a:lstStyle>
          <a:p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115" name="Google Shape;115;p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7211" y="761207"/>
            <a:ext cx="5105100" cy="3423900"/>
          </a:xfrm>
          <a:prstGeom prst="rect">
            <a:avLst/>
          </a:prstGeom>
          <a:solidFill>
            <a:srgbClr val="E1F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5"/>
          <p:cNvSpPr>
            <a:spLocks noGrp="1"/>
          </p:cNvSpPr>
          <p:nvPr>
            <p:ph type="pic" idx="2" hasCustomPrompt="1"/>
          </p:nvPr>
        </p:nvSpPr>
        <p:spPr>
          <a:xfrm>
            <a:off x="3832213" y="942300"/>
            <a:ext cx="5105100" cy="3423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dirty="0"/>
              <a:t>Add picture</a:t>
            </a:r>
          </a:p>
        </p:txBody>
      </p:sp>
      <p:sp>
        <p:nvSpPr>
          <p:cNvPr id="117" name="Google Shape;117;p15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5387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Meet the team" preserve="1" userDrawn="1">
  <p:cSld name="1_9. Meet the team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450" y="0"/>
            <a:ext cx="9180900" cy="72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128200" y="0"/>
            <a:ext cx="81963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 i="0">
                <a:latin typeface="Source Sans Pro Black" panose="020B0503030403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 dirty="0"/>
              <a:t>Click to edit Master title style</a:t>
            </a:r>
            <a:endParaRPr dirty="0"/>
          </a:p>
        </p:txBody>
      </p:sp>
      <p:sp>
        <p:nvSpPr>
          <p:cNvPr id="153" name="Google Shape;153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47600" y="2072238"/>
            <a:ext cx="7048800" cy="541800"/>
          </a:xfrm>
          <a:prstGeom prst="rect">
            <a:avLst/>
          </a:prstGeom>
          <a:solidFill>
            <a:srgbClr val="A1DE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4" name="Google Shape;154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25975" y="5029200"/>
            <a:ext cx="7125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22"/>
          <p:cNvSpPr>
            <a:spLocks noGrp="1"/>
          </p:cNvSpPr>
          <p:nvPr>
            <p:ph type="pic" idx="2"/>
          </p:nvPr>
        </p:nvSpPr>
        <p:spPr>
          <a:xfrm>
            <a:off x="1247700" y="1381050"/>
            <a:ext cx="1924200" cy="192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873FF-E047-E11C-6765-FBBC8EE4F6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4100" y="3453731"/>
            <a:ext cx="2314575" cy="541800"/>
          </a:xfrm>
        </p:spPr>
        <p:txBody>
          <a:bodyPr/>
          <a:lstStyle>
            <a:lvl1pPr marL="76200" indent="0" algn="ctr">
              <a:buNone/>
              <a:defRPr sz="2000" b="1" i="0">
                <a:latin typeface="Source Sans Pro SemiBold" panose="020B0503030403020204" pitchFamily="34" charset="0"/>
              </a:defRPr>
            </a:lvl1pPr>
          </a:lstStyle>
          <a:p>
            <a:pPr lvl="0"/>
            <a:r>
              <a:rPr lang="en-GB" dirty="0"/>
              <a:t>Add Name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D644DF0-C66F-6D20-35C4-51DD98160F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4100" y="4062487"/>
            <a:ext cx="2314575" cy="407075"/>
          </a:xfrm>
        </p:spPr>
        <p:txBody>
          <a:bodyPr>
            <a:noAutofit/>
          </a:bodyPr>
          <a:lstStyle>
            <a:lvl1pPr marL="76200" indent="0" algn="ctr">
              <a:buNone/>
              <a:defRPr sz="2000">
                <a:latin typeface="Source Sans Pro" panose="020B0503030403020204" pitchFamily="34" charset="0"/>
              </a:defRPr>
            </a:lvl1pPr>
          </a:lstStyle>
          <a:p>
            <a:pPr lvl="0"/>
            <a:r>
              <a:rPr lang="en-GB" dirty="0"/>
              <a:t>Add role</a:t>
            </a:r>
          </a:p>
        </p:txBody>
      </p:sp>
      <p:sp>
        <p:nvSpPr>
          <p:cNvPr id="160" name="Google Shape;160;p22"/>
          <p:cNvSpPr>
            <a:spLocks noGrp="1"/>
          </p:cNvSpPr>
          <p:nvPr>
            <p:ph type="pic" idx="4"/>
          </p:nvPr>
        </p:nvSpPr>
        <p:spPr>
          <a:xfrm>
            <a:off x="3609900" y="1381050"/>
            <a:ext cx="1924200" cy="192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35EEC6B-E86D-71A7-BCDD-A8667B4BF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16300" y="3453732"/>
            <a:ext cx="2314575" cy="541800"/>
          </a:xfrm>
        </p:spPr>
        <p:txBody>
          <a:bodyPr>
            <a:noAutofit/>
          </a:bodyPr>
          <a:lstStyle>
            <a:lvl1pPr marL="76200" indent="0" algn="ctr">
              <a:buNone/>
              <a:defRPr sz="2000" b="1" i="0">
                <a:latin typeface="Source Sans Pro SemiBold" panose="020B0503030403020204" pitchFamily="34" charset="0"/>
              </a:defRPr>
            </a:lvl1pPr>
          </a:lstStyle>
          <a:p>
            <a:pPr lvl="0"/>
            <a:r>
              <a:rPr lang="en-GB" dirty="0"/>
              <a:t>Add Name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E92A95C-BFD0-5975-C6FB-C3C038E82B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6300" y="4062488"/>
            <a:ext cx="2314575" cy="407074"/>
          </a:xfrm>
        </p:spPr>
        <p:txBody>
          <a:bodyPr>
            <a:noAutofit/>
          </a:bodyPr>
          <a:lstStyle>
            <a:lvl1pPr marL="76200" indent="0" algn="ctr">
              <a:buNone/>
              <a:defRPr sz="2000">
                <a:latin typeface="Source Sans Pro" panose="020B0503030403020204" pitchFamily="34" charset="0"/>
              </a:defRPr>
            </a:lvl1pPr>
          </a:lstStyle>
          <a:p>
            <a:pPr lvl="0"/>
            <a:r>
              <a:rPr lang="en-GB" dirty="0"/>
              <a:t>Add role</a:t>
            </a:r>
          </a:p>
        </p:txBody>
      </p:sp>
      <p:sp>
        <p:nvSpPr>
          <p:cNvPr id="163" name="Google Shape;163;p22"/>
          <p:cNvSpPr>
            <a:spLocks noGrp="1"/>
          </p:cNvSpPr>
          <p:nvPr>
            <p:ph type="pic" idx="7"/>
          </p:nvPr>
        </p:nvSpPr>
        <p:spPr>
          <a:xfrm>
            <a:off x="5972100" y="1381050"/>
            <a:ext cx="1924200" cy="192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F279A5A-7C6F-0783-7967-03C33B784E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84850" y="3453731"/>
            <a:ext cx="2314575" cy="541800"/>
          </a:xfrm>
        </p:spPr>
        <p:txBody>
          <a:bodyPr>
            <a:noAutofit/>
          </a:bodyPr>
          <a:lstStyle>
            <a:lvl1pPr marL="76200" indent="0" algn="ctr">
              <a:buNone/>
              <a:defRPr sz="2000" b="1" i="0">
                <a:latin typeface="Source Sans Pro SemiBold" panose="020B0503030403020204" pitchFamily="34" charset="0"/>
              </a:defRPr>
            </a:lvl1pPr>
          </a:lstStyle>
          <a:p>
            <a:pPr lvl="0"/>
            <a:r>
              <a:rPr lang="en-GB" dirty="0"/>
              <a:t>Add Name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3A21074-44E0-AAE5-1E6A-1963BD30D1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84850" y="4062486"/>
            <a:ext cx="2314575" cy="407075"/>
          </a:xfrm>
        </p:spPr>
        <p:txBody>
          <a:bodyPr>
            <a:noAutofit/>
          </a:bodyPr>
          <a:lstStyle>
            <a:lvl1pPr marL="76200" indent="0" algn="ctr">
              <a:buNone/>
              <a:defRPr sz="2000">
                <a:latin typeface="Source Sans Pro" panose="020B0503030403020204" pitchFamily="34" charset="0"/>
              </a:defRPr>
            </a:lvl1pPr>
          </a:lstStyle>
          <a:p>
            <a:pPr lvl="0"/>
            <a:r>
              <a:rPr lang="en-GB" dirty="0"/>
              <a:t>Add role</a:t>
            </a:r>
          </a:p>
        </p:txBody>
      </p:sp>
      <p:sp>
        <p:nvSpPr>
          <p:cNvPr id="166" name="Google Shape;166;p22"/>
          <p:cNvSpPr txBox="1">
            <a:spLocks noGrp="1"/>
          </p:cNvSpPr>
          <p:nvPr>
            <p:ph type="sldNum" idx="12"/>
          </p:nvPr>
        </p:nvSpPr>
        <p:spPr>
          <a:xfrm>
            <a:off x="8551876" y="4791600"/>
            <a:ext cx="46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2" descr="The University of Sheffield logo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200" y="4700500"/>
            <a:ext cx="1174691" cy="356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9504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AFDF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Pro"/>
              <a:buNone/>
              <a:defRPr sz="2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chart" Target="../charts/chart4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18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jpeg"/><Relationship Id="rId3" Type="http://schemas.openxmlformats.org/officeDocument/2006/relationships/image" Target="../media/image44.png"/><Relationship Id="rId7" Type="http://schemas.openxmlformats.org/officeDocument/2006/relationships/image" Target="../media/image4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47.svg"/><Relationship Id="rId5" Type="http://schemas.openxmlformats.org/officeDocument/2006/relationships/image" Target="../media/image46.png"/><Relationship Id="rId10" Type="http://schemas.openxmlformats.org/officeDocument/2006/relationships/image" Target="../media/image51.png"/><Relationship Id="rId4" Type="http://schemas.openxmlformats.org/officeDocument/2006/relationships/image" Target="../media/image45.svg"/><Relationship Id="rId9" Type="http://schemas.openxmlformats.org/officeDocument/2006/relationships/image" Target="../media/image50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Relationship Id="rId9" Type="http://schemas.openxmlformats.org/officeDocument/2006/relationships/image" Target="../media/image2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2.png"/><Relationship Id="rId4" Type="http://schemas.openxmlformats.org/officeDocument/2006/relationships/image" Target="../media/image4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8EDD7-DF74-EF8C-E4B3-5740FC7C8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Cognitive correlates of First-Person Shooter gaming: A cross-sectional study of</a:t>
            </a:r>
            <a:br>
              <a:rPr lang="en-GB" sz="3200" dirty="0"/>
            </a:br>
            <a:r>
              <a:rPr lang="en-GB" sz="3200" dirty="0"/>
              <a:t>Counter-Strike players</a:t>
            </a: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BAA00-096B-4DA3-E946-FC29564705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5100" y="3167109"/>
            <a:ext cx="4692650" cy="889538"/>
          </a:xfrm>
        </p:spPr>
        <p:txBody>
          <a:bodyPr>
            <a:normAutofit fontScale="92500"/>
          </a:bodyPr>
          <a:lstStyle/>
          <a:p>
            <a:r>
              <a:rPr lang="en-US" dirty="0"/>
              <a:t>Eleanor R. A. Hyde, Robert Schmidt, Daniel J. Carroll and Claudia C. von Bastian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9434806-7350-5269-9082-0B1164FE00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31/10/2024</a:t>
            </a:r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22ED1-B347-DB98-8F92-4FEFD4AE66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ERC 2024</a:t>
            </a:r>
          </a:p>
        </p:txBody>
      </p:sp>
    </p:spTree>
    <p:extLst>
      <p:ext uri="{BB962C8B-B14F-4D97-AF65-F5344CB8AC3E}">
        <p14:creationId xmlns:p14="http://schemas.microsoft.com/office/powerpoint/2010/main" val="3649438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DD8CDB5-B602-65E5-AB5D-90DB1700AD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838" b="5647"/>
          <a:stretch/>
        </p:blipFill>
        <p:spPr>
          <a:xfrm>
            <a:off x="3256144" y="2247672"/>
            <a:ext cx="2904080" cy="21158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5C45D6-A2AC-ECD5-F3FA-9017D05F0B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2982259"/>
          </a:xfrm>
        </p:spPr>
        <p:txBody>
          <a:bodyPr/>
          <a:lstStyle/>
          <a:p>
            <a:r>
              <a:rPr lang="en-GB" sz="2800" b="1" dirty="0">
                <a:solidFill>
                  <a:schemeClr val="bg2"/>
                </a:solidFill>
              </a:rPr>
              <a:t>Evidence</a:t>
            </a:r>
            <a:r>
              <a:rPr lang="en-GB" sz="2800" dirty="0">
                <a:solidFill>
                  <a:schemeClr val="bg2"/>
                </a:solidFill>
              </a:rPr>
              <a:t> of an effect of </a:t>
            </a:r>
            <a:r>
              <a:rPr lang="en-GB" sz="2800" dirty="0"/>
              <a:t>expertise group on </a:t>
            </a:r>
            <a:r>
              <a:rPr lang="en-GB" sz="2800" b="1" dirty="0">
                <a:solidFill>
                  <a:schemeClr val="accent6"/>
                </a:solidFill>
              </a:rPr>
              <a:t>switching </a:t>
            </a:r>
            <a:r>
              <a:rPr lang="en-GB" sz="2800" b="1" dirty="0">
                <a:solidFill>
                  <a:schemeClr val="tx2">
                    <a:lumMod val="50000"/>
                  </a:schemeClr>
                </a:solidFill>
              </a:rPr>
              <a:t>drift rate</a:t>
            </a:r>
            <a:r>
              <a:rPr lang="en-GB" sz="2800" dirty="0"/>
              <a:t>, </a:t>
            </a:r>
            <a:r>
              <a:rPr lang="en-GB" sz="2800" b="1" dirty="0">
                <a:solidFill>
                  <a:schemeClr val="accent2"/>
                </a:solidFill>
              </a:rPr>
              <a:t>single </a:t>
            </a:r>
            <a:r>
              <a:rPr lang="en-GB" sz="2800" b="1" dirty="0">
                <a:solidFill>
                  <a:schemeClr val="accent4">
                    <a:lumMod val="50000"/>
                  </a:schemeClr>
                </a:solidFill>
              </a:rPr>
              <a:t>boundary separation </a:t>
            </a:r>
            <a:r>
              <a:rPr lang="en-GB" sz="2800" dirty="0"/>
              <a:t>and</a:t>
            </a:r>
            <a:r>
              <a:rPr lang="en-GB" sz="2800" b="1" dirty="0"/>
              <a:t> </a:t>
            </a:r>
            <a:r>
              <a:rPr lang="en-GB" sz="2800" b="1" dirty="0">
                <a:solidFill>
                  <a:schemeClr val="accent2"/>
                </a:solidFill>
              </a:rPr>
              <a:t>single </a:t>
            </a:r>
            <a:r>
              <a:rPr lang="en-GB" sz="2800" b="1" dirty="0">
                <a:solidFill>
                  <a:schemeClr val="accent3">
                    <a:lumMod val="50000"/>
                  </a:schemeClr>
                </a:solidFill>
              </a:rPr>
              <a:t>non-decision time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C78B3-1B5B-D7DF-5E05-C572FD22D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/>
              <a:t>The Drift-Diffusion Model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A182A4-B7DD-37D9-D85E-EB2D7EFF79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62818-A3C8-0B4B-632F-BE544C81E15E}"/>
              </a:ext>
            </a:extLst>
          </p:cNvPr>
          <p:cNvSpPr txBox="1"/>
          <p:nvPr/>
        </p:nvSpPr>
        <p:spPr>
          <a:xfrm>
            <a:off x="1437096" y="36368328"/>
            <a:ext cx="2520000" cy="45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rgbClr val="131E29"/>
                </a:solidFill>
                <a:latin typeface="Source Sans Pro" panose="020B0503030403020204" pitchFamily="34" charset="0"/>
              </a:rPr>
              <a:t>M = 591, SD = 112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942D016-2321-9023-4449-F1689578A3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194942"/>
              </p:ext>
            </p:extLst>
          </p:nvPr>
        </p:nvGraphicFramePr>
        <p:xfrm>
          <a:off x="1004" y="2367815"/>
          <a:ext cx="3420000" cy="2438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CA703B2-2C54-F710-9659-B01056CABE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0110245"/>
              </p:ext>
            </p:extLst>
          </p:nvPr>
        </p:nvGraphicFramePr>
        <p:xfrm>
          <a:off x="2952790" y="2360640"/>
          <a:ext cx="3420000" cy="2438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78EBF32-84E1-26B4-96FA-527472DF0F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3616778"/>
              </p:ext>
            </p:extLst>
          </p:nvPr>
        </p:nvGraphicFramePr>
        <p:xfrm>
          <a:off x="5904576" y="2360640"/>
          <a:ext cx="3420000" cy="2423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527642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6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F9A5-CA8A-4DB9-6446-97641160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0C364-78E4-FB8C-031F-41FBA30838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4131912"/>
          </a:xfrm>
        </p:spPr>
        <p:txBody>
          <a:bodyPr>
            <a:noAutofit/>
          </a:bodyPr>
          <a:lstStyle/>
          <a:p>
            <a:pPr>
              <a:buSzPct val="150000"/>
            </a:pPr>
            <a:r>
              <a:rPr lang="en-GB" sz="2800" b="1" u="sng" dirty="0">
                <a:solidFill>
                  <a:schemeClr val="bg2"/>
                </a:solidFill>
              </a:rPr>
              <a:t>RTs: </a:t>
            </a:r>
            <a:r>
              <a:rPr lang="en-GB" sz="2800" b="1" dirty="0">
                <a:solidFill>
                  <a:srgbClr val="7FFF7F"/>
                </a:solidFill>
              </a:rPr>
              <a:t>Semi/Professional </a:t>
            </a:r>
            <a:r>
              <a:rPr lang="en-GB" sz="2800" dirty="0">
                <a:solidFill>
                  <a:schemeClr val="bg2"/>
                </a:solidFill>
              </a:rPr>
              <a:t>players</a:t>
            </a:r>
            <a:r>
              <a:rPr lang="en-GB" sz="2800" b="1" dirty="0">
                <a:solidFill>
                  <a:srgbClr val="7FFF7F"/>
                </a:solidFill>
              </a:rPr>
              <a:t> </a:t>
            </a:r>
            <a:r>
              <a:rPr lang="en-GB" sz="2800" dirty="0">
                <a:solidFill>
                  <a:schemeClr val="bg2"/>
                </a:solidFill>
              </a:rPr>
              <a:t>demonstrated</a:t>
            </a:r>
            <a:r>
              <a:rPr lang="en-GB" sz="2800" b="1" dirty="0">
                <a:solidFill>
                  <a:schemeClr val="bg2"/>
                </a:solidFill>
              </a:rPr>
              <a:t> </a:t>
            </a:r>
            <a:r>
              <a:rPr lang="en-GB" sz="2800" dirty="0">
                <a:solidFill>
                  <a:schemeClr val="bg2"/>
                </a:solidFill>
              </a:rPr>
              <a:t>faster </a:t>
            </a:r>
            <a:r>
              <a:rPr lang="en-GB" sz="2800" b="1" dirty="0">
                <a:solidFill>
                  <a:schemeClr val="accent2"/>
                </a:solidFill>
              </a:rPr>
              <a:t>single </a:t>
            </a:r>
            <a:r>
              <a:rPr lang="en-GB" sz="2800" dirty="0">
                <a:solidFill>
                  <a:schemeClr val="bg2"/>
                </a:solidFill>
              </a:rPr>
              <a:t>trial processing speed, but </a:t>
            </a:r>
            <a:r>
              <a:rPr lang="en-GB" sz="2800" b="1" dirty="0">
                <a:solidFill>
                  <a:srgbClr val="F79BFF"/>
                </a:solidFill>
              </a:rPr>
              <a:t>Experienced</a:t>
            </a:r>
            <a:r>
              <a:rPr lang="en-GB" sz="2800" dirty="0">
                <a:solidFill>
                  <a:schemeClr val="bg2"/>
                </a:solidFill>
              </a:rPr>
              <a:t> players showed faster </a:t>
            </a:r>
            <a:r>
              <a:rPr lang="en-GB" sz="2800" b="1" dirty="0">
                <a:solidFill>
                  <a:schemeClr val="accent6"/>
                </a:solidFill>
              </a:rPr>
              <a:t>switching </a:t>
            </a:r>
            <a:r>
              <a:rPr lang="en-GB" sz="2800" dirty="0">
                <a:solidFill>
                  <a:schemeClr val="bg2"/>
                </a:solidFill>
              </a:rPr>
              <a:t>trial speed processing speed</a:t>
            </a:r>
          </a:p>
          <a:p>
            <a:pPr>
              <a:buSzPct val="150000"/>
            </a:pPr>
            <a:r>
              <a:rPr lang="en-GB" sz="2800" b="1" u="sng" dirty="0">
                <a:solidFill>
                  <a:schemeClr val="bg2"/>
                </a:solidFill>
              </a:rPr>
              <a:t>DDM: </a:t>
            </a:r>
            <a:r>
              <a:rPr lang="en-GB" sz="2800" b="1" dirty="0">
                <a:solidFill>
                  <a:srgbClr val="7FFF7F"/>
                </a:solidFill>
              </a:rPr>
              <a:t>Semi/Professional </a:t>
            </a:r>
            <a:r>
              <a:rPr lang="en-GB" sz="2800" dirty="0">
                <a:solidFill>
                  <a:schemeClr val="bg2"/>
                </a:solidFill>
              </a:rPr>
              <a:t>players</a:t>
            </a:r>
            <a:r>
              <a:rPr lang="en-GB" sz="2800" b="1" dirty="0">
                <a:solidFill>
                  <a:srgbClr val="7FFF7F"/>
                </a:solidFill>
              </a:rPr>
              <a:t> </a:t>
            </a:r>
            <a:r>
              <a:rPr lang="en-GB" sz="2800" dirty="0">
                <a:solidFill>
                  <a:schemeClr val="bg2"/>
                </a:solidFill>
              </a:rPr>
              <a:t>showed faster</a:t>
            </a:r>
            <a:r>
              <a:rPr lang="en-GB" sz="2800" b="1" dirty="0">
                <a:solidFill>
                  <a:schemeClr val="tx2"/>
                </a:solidFill>
              </a:rPr>
              <a:t> </a:t>
            </a:r>
            <a:r>
              <a:rPr lang="en-GB" sz="2800" b="1" dirty="0">
                <a:solidFill>
                  <a:schemeClr val="accent3">
                    <a:lumMod val="50000"/>
                  </a:schemeClr>
                </a:solidFill>
              </a:rPr>
              <a:t>non-decision times </a:t>
            </a:r>
            <a:r>
              <a:rPr lang="en-GB" sz="2800" dirty="0">
                <a:solidFill>
                  <a:schemeClr val="bg2"/>
                </a:solidFill>
              </a:rPr>
              <a:t>in</a:t>
            </a:r>
            <a:r>
              <a:rPr lang="en-GB" sz="2800" b="1" dirty="0">
                <a:solidFill>
                  <a:schemeClr val="tx2"/>
                </a:solidFill>
              </a:rPr>
              <a:t> </a:t>
            </a:r>
            <a:r>
              <a:rPr lang="en-GB" sz="2800" b="1" dirty="0">
                <a:solidFill>
                  <a:schemeClr val="accent2"/>
                </a:solidFill>
              </a:rPr>
              <a:t>single </a:t>
            </a:r>
            <a:r>
              <a:rPr lang="en-GB" sz="2800" dirty="0">
                <a:solidFill>
                  <a:schemeClr val="bg2"/>
                </a:solidFill>
              </a:rPr>
              <a:t>trials, higher </a:t>
            </a:r>
            <a:r>
              <a:rPr lang="en-GB" sz="2800" b="1" dirty="0">
                <a:solidFill>
                  <a:schemeClr val="tx2">
                    <a:lumMod val="50000"/>
                  </a:schemeClr>
                </a:solidFill>
              </a:rPr>
              <a:t>drift rates</a:t>
            </a:r>
            <a:r>
              <a:rPr lang="en-GB" sz="2800" b="1" dirty="0">
                <a:solidFill>
                  <a:schemeClr val="tx2"/>
                </a:solidFill>
              </a:rPr>
              <a:t> </a:t>
            </a:r>
            <a:r>
              <a:rPr lang="en-GB" sz="2800" dirty="0">
                <a:solidFill>
                  <a:schemeClr val="bg2"/>
                </a:solidFill>
              </a:rPr>
              <a:t>in</a:t>
            </a:r>
            <a:r>
              <a:rPr lang="en-GB" sz="2800" b="1" dirty="0">
                <a:solidFill>
                  <a:schemeClr val="tx2"/>
                </a:solidFill>
              </a:rPr>
              <a:t> </a:t>
            </a:r>
            <a:r>
              <a:rPr lang="en-GB" sz="2800" b="1" dirty="0">
                <a:solidFill>
                  <a:schemeClr val="accent6"/>
                </a:solidFill>
              </a:rPr>
              <a:t>switching </a:t>
            </a:r>
            <a:r>
              <a:rPr lang="en-GB" sz="2800" dirty="0">
                <a:solidFill>
                  <a:schemeClr val="bg2"/>
                </a:solidFill>
              </a:rPr>
              <a:t>trials</a:t>
            </a:r>
            <a:r>
              <a:rPr lang="en-GB" sz="2800" dirty="0">
                <a:solidFill>
                  <a:schemeClr val="tx2">
                    <a:lumMod val="50000"/>
                  </a:schemeClr>
                </a:solidFill>
              </a:rPr>
              <a:t>, but </a:t>
            </a:r>
            <a:r>
              <a:rPr lang="en-GB" sz="2800" dirty="0">
                <a:solidFill>
                  <a:schemeClr val="bg2"/>
                </a:solidFill>
              </a:rPr>
              <a:t>greater </a:t>
            </a:r>
            <a:r>
              <a:rPr lang="en-GB" sz="2800" b="1" dirty="0">
                <a:solidFill>
                  <a:schemeClr val="accent4">
                    <a:lumMod val="50000"/>
                  </a:schemeClr>
                </a:solidFill>
              </a:rPr>
              <a:t>boundary separations</a:t>
            </a:r>
            <a:r>
              <a:rPr lang="en-GB" sz="2800" dirty="0">
                <a:solidFill>
                  <a:schemeClr val="bg2"/>
                </a:solidFill>
              </a:rPr>
              <a:t> in </a:t>
            </a:r>
            <a:r>
              <a:rPr lang="en-GB" sz="2800" b="1" dirty="0">
                <a:solidFill>
                  <a:schemeClr val="accent2"/>
                </a:solidFill>
              </a:rPr>
              <a:t>single </a:t>
            </a:r>
            <a:r>
              <a:rPr lang="en-GB" sz="2800" dirty="0">
                <a:solidFill>
                  <a:schemeClr val="bg2"/>
                </a:solidFill>
              </a:rPr>
              <a:t>trials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398E5-54A2-0CD2-3B34-0022C17F3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827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F9A5-CA8A-4DB9-6446-97641160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Take-home message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0C364-78E4-FB8C-031F-41FBA30838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686937" cy="4204600"/>
          </a:xfrm>
        </p:spPr>
        <p:txBody>
          <a:bodyPr>
            <a:noAutofit/>
          </a:bodyPr>
          <a:lstStyle/>
          <a:p>
            <a:pPr marL="533400" indent="-457200">
              <a:buSzPct val="100000"/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Cognitive correlate: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between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FPS skill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and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faster processing speed</a:t>
            </a:r>
          </a:p>
          <a:p>
            <a:pPr marL="533400" indent="-457200">
              <a:buSzPct val="100000"/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Performance advantages go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beyond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simple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RT benefits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– utilisation of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decisional strategies</a:t>
            </a:r>
          </a:p>
          <a:p>
            <a:pPr marL="533400" indent="-457200">
              <a:buSzPct val="100000"/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Cognitive plasticity: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there</a:t>
            </a: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may be an association between FPS play and 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greater efficiency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in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 decision making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ability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 </a:t>
            </a:r>
            <a:r>
              <a:rPr lang="en-GB" sz="2800" i="1" dirty="0">
                <a:solidFill>
                  <a:schemeClr val="accent1"/>
                </a:solidFill>
              </a:rPr>
              <a:t>(von Bastian et al., 2022)</a:t>
            </a:r>
            <a:endParaRPr lang="en-GB" sz="2800" dirty="0">
              <a:solidFill>
                <a:schemeClr val="bg2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398E5-54A2-0CD2-3B34-0022C17F3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pic>
        <p:nvPicPr>
          <p:cNvPr id="9" name="Graphic 8" descr="Body builder with solid fill">
            <a:extLst>
              <a:ext uri="{FF2B5EF4-FFF2-40B4-BE49-F238E27FC236}">
                <a16:creationId xmlns:a16="http://schemas.microsoft.com/office/drawing/2014/main" id="{330F4FA0-D1E4-D0D6-5419-4CBAF8622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04590" y="4338654"/>
            <a:ext cx="729546" cy="729546"/>
          </a:xfrm>
          <a:prstGeom prst="rect">
            <a:avLst/>
          </a:prstGeom>
        </p:spPr>
      </p:pic>
      <p:pic>
        <p:nvPicPr>
          <p:cNvPr id="10" name="Graphic 9" descr="Brain with solid fill">
            <a:extLst>
              <a:ext uri="{FF2B5EF4-FFF2-40B4-BE49-F238E27FC236}">
                <a16:creationId xmlns:a16="http://schemas.microsoft.com/office/drawing/2014/main" id="{84EF7778-7BF2-B5B9-2422-60C8FACF3A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8621" t="14323" r="7815" b="13999"/>
          <a:stretch/>
        </p:blipFill>
        <p:spPr>
          <a:xfrm>
            <a:off x="7793358" y="3841678"/>
            <a:ext cx="1021779" cy="87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414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BC36FF0D-A000-8CD9-C2D2-EBEA20F8844A}"/>
              </a:ext>
            </a:extLst>
          </p:cNvPr>
          <p:cNvSpPr txBox="1">
            <a:spLocks/>
          </p:cNvSpPr>
          <p:nvPr/>
        </p:nvSpPr>
        <p:spPr>
          <a:xfrm>
            <a:off x="3432248" y="1029761"/>
            <a:ext cx="2265915" cy="400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7620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tx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GB" sz="1600" dirty="0"/>
              <a:t>www.eleanorhyde.com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C61547-6F30-4788-9EA0-A4CD4490E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932" y="495642"/>
            <a:ext cx="4664150" cy="2139349"/>
          </a:xfrm>
        </p:spPr>
        <p:txBody>
          <a:bodyPr/>
          <a:lstStyle/>
          <a:p>
            <a:r>
              <a:rPr lang="en-GB" sz="3000" dirty="0"/>
              <a:t>Thanks for listening!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C2C180-93AC-C66A-1955-6E745B510E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5993" y="1029423"/>
            <a:ext cx="2473050" cy="400202"/>
          </a:xfrm>
        </p:spPr>
        <p:txBody>
          <a:bodyPr>
            <a:normAutofit fontScale="92500" lnSpcReduction="20000"/>
          </a:bodyPr>
          <a:lstStyle/>
          <a:p>
            <a:r>
              <a:rPr lang="en-GB" sz="1600" dirty="0"/>
              <a:t>erahyde1@sheffield.ac.uk</a:t>
            </a:r>
          </a:p>
        </p:txBody>
      </p:sp>
      <p:pic>
        <p:nvPicPr>
          <p:cNvPr id="8" name="Graphic 7" descr="Email with solid fill">
            <a:extLst>
              <a:ext uri="{FF2B5EF4-FFF2-40B4-BE49-F238E27FC236}">
                <a16:creationId xmlns:a16="http://schemas.microsoft.com/office/drawing/2014/main" id="{24255FE0-FB32-AE5A-CE66-EB3A45B86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2795" y="1046835"/>
            <a:ext cx="270000" cy="270000"/>
          </a:xfrm>
          <a:prstGeom prst="rect">
            <a:avLst/>
          </a:prstGeom>
        </p:spPr>
      </p:pic>
      <p:pic>
        <p:nvPicPr>
          <p:cNvPr id="10" name="Graphic 9" descr="Internet with solid fill">
            <a:extLst>
              <a:ext uri="{FF2B5EF4-FFF2-40B4-BE49-F238E27FC236}">
                <a16:creationId xmlns:a16="http://schemas.microsoft.com/office/drawing/2014/main" id="{57701D25-2DB1-386B-1A45-6447F3BF97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36515" y="1057229"/>
            <a:ext cx="324000" cy="324000"/>
          </a:xfrm>
          <a:prstGeom prst="rect">
            <a:avLst/>
          </a:prstGeom>
        </p:spPr>
      </p:pic>
      <p:pic>
        <p:nvPicPr>
          <p:cNvPr id="12" name="Picture Placeholder 17">
            <a:extLst>
              <a:ext uri="{FF2B5EF4-FFF2-40B4-BE49-F238E27FC236}">
                <a16:creationId xmlns:a16="http://schemas.microsoft.com/office/drawing/2014/main" id="{AB0A3AC5-E81F-41AA-9E8D-B33254B565D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5592" t="4111" r="15592" b="27072"/>
          <a:stretch/>
        </p:blipFill>
        <p:spPr>
          <a:xfrm>
            <a:off x="4637897" y="1445639"/>
            <a:ext cx="1440000" cy="1440000"/>
          </a:xfrm>
          <a:prstGeom prst="ellipse">
            <a:avLst/>
          </a:prstGeom>
        </p:spPr>
      </p:pic>
      <p:pic>
        <p:nvPicPr>
          <p:cNvPr id="13" name="Picture Placeholder 15">
            <a:extLst>
              <a:ext uri="{FF2B5EF4-FFF2-40B4-BE49-F238E27FC236}">
                <a16:creationId xmlns:a16="http://schemas.microsoft.com/office/drawing/2014/main" id="{76EE2AA0-3958-67DB-9D7A-9FDAF714542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7317" t="9379" r="7317" b="5256"/>
          <a:stretch/>
        </p:blipFill>
        <p:spPr>
          <a:xfrm>
            <a:off x="787795" y="2908515"/>
            <a:ext cx="1440000" cy="1440000"/>
          </a:xfrm>
          <a:prstGeom prst="ellipse">
            <a:avLst/>
          </a:prstGeom>
        </p:spPr>
      </p:pic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33AD12F7-E095-56C7-664D-296123CC26E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3442" b="-3442"/>
          <a:stretch/>
        </p:blipFill>
        <p:spPr>
          <a:xfrm>
            <a:off x="787795" y="1447037"/>
            <a:ext cx="1440000" cy="1440000"/>
          </a:xfrm>
          <a:prstGeom prst="ellipse">
            <a:avLst/>
          </a:prstGeom>
        </p:spPr>
      </p:pic>
      <p:pic>
        <p:nvPicPr>
          <p:cNvPr id="15" name="Picture Placeholder 17">
            <a:extLst>
              <a:ext uri="{FF2B5EF4-FFF2-40B4-BE49-F238E27FC236}">
                <a16:creationId xmlns:a16="http://schemas.microsoft.com/office/drawing/2014/main" id="{1830721A-84EC-1FBB-8636-2AC9B302D38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-739" b="-739"/>
          <a:stretch/>
        </p:blipFill>
        <p:spPr>
          <a:xfrm>
            <a:off x="4637897" y="2919086"/>
            <a:ext cx="1440000" cy="1440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032B9191-D89D-B550-9AF1-695DDDB3B597}"/>
              </a:ext>
            </a:extLst>
          </p:cNvPr>
          <p:cNvSpPr txBox="1">
            <a:spLocks/>
          </p:cNvSpPr>
          <p:nvPr/>
        </p:nvSpPr>
        <p:spPr>
          <a:xfrm>
            <a:off x="2111793" y="3322843"/>
            <a:ext cx="2314575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7620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tx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US" sz="12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Dr Dan Carroll</a:t>
            </a:r>
          </a:p>
          <a:p>
            <a:r>
              <a:rPr lang="en-US" sz="1200" dirty="0">
                <a:solidFill>
                  <a:schemeClr val="bg2"/>
                </a:solidFill>
                <a:latin typeface="Source Sans Pro" panose="020B0503030403020204" pitchFamily="34" charset="0"/>
              </a:rPr>
              <a:t>The University of Sheffield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FDAEC6A2-4AB1-DCB0-7A0D-DBE9B036B42D}"/>
              </a:ext>
            </a:extLst>
          </p:cNvPr>
          <p:cNvSpPr txBox="1">
            <a:spLocks/>
          </p:cNvSpPr>
          <p:nvPr/>
        </p:nvSpPr>
        <p:spPr>
          <a:xfrm>
            <a:off x="6020814" y="1891845"/>
            <a:ext cx="2314575" cy="5418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Dr Robert Schmidt</a:t>
            </a:r>
          </a:p>
          <a:p>
            <a:r>
              <a:rPr lang="en-US" sz="1200" dirty="0">
                <a:solidFill>
                  <a:schemeClr val="bg2"/>
                </a:solidFill>
                <a:latin typeface="Source Sans Pro" panose="020B0503030403020204" pitchFamily="34" charset="0"/>
              </a:rPr>
              <a:t>Ruhr-Universität Bochum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7CC879F-F609-29B0-FF3E-7116DED13EF2}"/>
              </a:ext>
            </a:extLst>
          </p:cNvPr>
          <p:cNvSpPr txBox="1">
            <a:spLocks/>
          </p:cNvSpPr>
          <p:nvPr/>
        </p:nvSpPr>
        <p:spPr>
          <a:xfrm>
            <a:off x="2175593" y="1891845"/>
            <a:ext cx="2314575" cy="541800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Dr Claudia von Bastian</a:t>
            </a:r>
          </a:p>
          <a:p>
            <a:r>
              <a:rPr lang="en-US" sz="1200" dirty="0">
                <a:solidFill>
                  <a:schemeClr val="bg2"/>
                </a:solidFill>
                <a:latin typeface="Source Sans Pro" panose="020B0503030403020204" pitchFamily="34" charset="0"/>
              </a:rPr>
              <a:t>The University of Sheffield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829508BD-BF62-01F3-968D-8E9DD01C0C8A}"/>
              </a:ext>
            </a:extLst>
          </p:cNvPr>
          <p:cNvSpPr txBox="1">
            <a:spLocks/>
          </p:cNvSpPr>
          <p:nvPr/>
        </p:nvSpPr>
        <p:spPr>
          <a:xfrm>
            <a:off x="5952191" y="3474576"/>
            <a:ext cx="2314575" cy="331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76200" marR="0" lvl="0" indent="0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000" b="1" i="0" u="none" strike="noStrike" cap="none">
                <a:solidFill>
                  <a:schemeClr val="dk2"/>
                </a:solidFill>
                <a:latin typeface="Source Sans Pro SemiBold" panose="020B0503030403020204" pitchFamily="34" charset="0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1200" dirty="0">
                <a:solidFill>
                  <a:schemeClr val="bg2"/>
                </a:solidFill>
                <a:latin typeface="Source Sans Pro" panose="020B0503030403020204" pitchFamily="34" charset="0"/>
              </a:rPr>
              <a:t>Endpoint</a:t>
            </a:r>
          </a:p>
          <a:p>
            <a:endParaRPr lang="en-US" sz="1200" dirty="0">
              <a:solidFill>
                <a:schemeClr val="bg2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9993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46F2B-C359-8AF7-21E9-AB17A0FF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Cognition: mental processes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5ECDDFFD-ADE6-216C-6B63-15F28B046A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2800" b="1" dirty="0"/>
              <a:t>Cognitive Correlates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BF53A5A-2F7C-25D2-0789-51DA6616BE5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pPr algn="ctr"/>
            <a:r>
              <a:rPr lang="en-GB" sz="2800" b="1" dirty="0"/>
              <a:t>Cognitive Plasticity</a:t>
            </a:r>
          </a:p>
        </p:txBody>
      </p:sp>
      <p:pic>
        <p:nvPicPr>
          <p:cNvPr id="7" name="Graphic 6" descr="Left Brain with solid fill">
            <a:extLst>
              <a:ext uri="{FF2B5EF4-FFF2-40B4-BE49-F238E27FC236}">
                <a16:creationId xmlns:a16="http://schemas.microsoft.com/office/drawing/2014/main" id="{193B515E-DF5A-F9B1-8A1B-F5B90EF9D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79" t="13192" r="15257" b="13490"/>
          <a:stretch/>
        </p:blipFill>
        <p:spPr>
          <a:xfrm>
            <a:off x="583727" y="1840262"/>
            <a:ext cx="2880000" cy="2554379"/>
          </a:xfrm>
          <a:prstGeom prst="rect">
            <a:avLst/>
          </a:prstGeom>
        </p:spPr>
      </p:pic>
      <p:pic>
        <p:nvPicPr>
          <p:cNvPr id="14" name="Graphic 13" descr="Scatterplot with solid fill">
            <a:extLst>
              <a:ext uri="{FF2B5EF4-FFF2-40B4-BE49-F238E27FC236}">
                <a16:creationId xmlns:a16="http://schemas.microsoft.com/office/drawing/2014/main" id="{958D643E-78DF-A2A8-4591-C4F27DC6E0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4603" t="14512" r="15478" b="11648"/>
          <a:stretch/>
        </p:blipFill>
        <p:spPr>
          <a:xfrm>
            <a:off x="3596821" y="1709418"/>
            <a:ext cx="702129" cy="741499"/>
          </a:xfrm>
          <a:prstGeom prst="rect">
            <a:avLst/>
          </a:prstGeom>
        </p:spPr>
      </p:pic>
      <p:pic>
        <p:nvPicPr>
          <p:cNvPr id="15" name="Graphic 14" descr="Game controller with solid fill">
            <a:extLst>
              <a:ext uri="{FF2B5EF4-FFF2-40B4-BE49-F238E27FC236}">
                <a16:creationId xmlns:a16="http://schemas.microsoft.com/office/drawing/2014/main" id="{0FD3CC68-42C7-83C0-C28A-33501A4790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6547" t="14905" r="5143" b="15203"/>
          <a:stretch/>
        </p:blipFill>
        <p:spPr>
          <a:xfrm>
            <a:off x="3519104" y="3804023"/>
            <a:ext cx="857561" cy="678703"/>
          </a:xfrm>
          <a:prstGeom prst="rect">
            <a:avLst/>
          </a:prstGeom>
        </p:spPr>
      </p:pic>
      <p:pic>
        <p:nvPicPr>
          <p:cNvPr id="17" name="Graphic 16" descr="Body builder with solid fill">
            <a:extLst>
              <a:ext uri="{FF2B5EF4-FFF2-40B4-BE49-F238E27FC236}">
                <a16:creationId xmlns:a16="http://schemas.microsoft.com/office/drawing/2014/main" id="{3320935B-0918-6FC0-531E-7239CC30016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845052" y="3117451"/>
            <a:ext cx="1527901" cy="1527901"/>
          </a:xfrm>
          <a:prstGeom prst="rect">
            <a:avLst/>
          </a:prstGeom>
        </p:spPr>
      </p:pic>
      <p:pic>
        <p:nvPicPr>
          <p:cNvPr id="19" name="Graphic 18" descr="Muscular arm with solid fill">
            <a:extLst>
              <a:ext uri="{FF2B5EF4-FFF2-40B4-BE49-F238E27FC236}">
                <a16:creationId xmlns:a16="http://schemas.microsoft.com/office/drawing/2014/main" id="{E0415D34-3C0A-6BF8-B6E5-BFF5AB9D083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298599" y="3117451"/>
            <a:ext cx="1527901" cy="1527901"/>
          </a:xfrm>
          <a:prstGeom prst="rect">
            <a:avLst/>
          </a:prstGeom>
        </p:spPr>
      </p:pic>
      <p:pic>
        <p:nvPicPr>
          <p:cNvPr id="23" name="Graphic 22" descr="Brain with solid fill">
            <a:extLst>
              <a:ext uri="{FF2B5EF4-FFF2-40B4-BE49-F238E27FC236}">
                <a16:creationId xmlns:a16="http://schemas.microsoft.com/office/drawing/2014/main" id="{89334332-8262-7F3B-3DC4-7251064917F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8621" t="14323" r="7815" b="13999"/>
          <a:stretch/>
        </p:blipFill>
        <p:spPr>
          <a:xfrm>
            <a:off x="5746525" y="1709418"/>
            <a:ext cx="2160000" cy="185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3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BA65EEB-AB04-DE8C-B725-0E8509247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097" y="2506406"/>
            <a:ext cx="4509093" cy="23309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D46F2B-C359-8AF7-21E9-AB17A0FF3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00" y="75300"/>
            <a:ext cx="8953656" cy="572700"/>
          </a:xfrm>
        </p:spPr>
        <p:txBody>
          <a:bodyPr/>
          <a:lstStyle/>
          <a:p>
            <a:r>
              <a:rPr lang="en-GB" dirty="0"/>
              <a:t>Cognitively challenging leisure activities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DF78F5-7498-49DE-00D0-536DB3CF8C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Cognitive plasticity can be </a:t>
            </a:r>
            <a:r>
              <a:rPr lang="en-GB" sz="2800" b="1" dirty="0">
                <a:solidFill>
                  <a:schemeClr val="tx2"/>
                </a:solidFill>
              </a:rPr>
              <a:t>enhanced</a:t>
            </a:r>
            <a:r>
              <a:rPr lang="en-GB" sz="2800" dirty="0"/>
              <a:t> through engagement in cognitively challenging leisure activities </a:t>
            </a:r>
            <a:r>
              <a:rPr lang="en-GB" sz="2800" i="1" dirty="0">
                <a:solidFill>
                  <a:schemeClr val="accent1"/>
                </a:solidFill>
              </a:rPr>
              <a:t>(von Bastian, Hyde &amp; Jiang, 2023)</a:t>
            </a:r>
          </a:p>
        </p:txBody>
      </p:sp>
      <p:pic>
        <p:nvPicPr>
          <p:cNvPr id="8" name="Graphic 7" descr="Chess pieces with solid fill">
            <a:extLst>
              <a:ext uri="{FF2B5EF4-FFF2-40B4-BE49-F238E27FC236}">
                <a16:creationId xmlns:a16="http://schemas.microsoft.com/office/drawing/2014/main" id="{9C54B976-4D11-8398-726A-6E4742234A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1141" t="15392" r="10197" b="14995"/>
          <a:stretch/>
        </p:blipFill>
        <p:spPr>
          <a:xfrm>
            <a:off x="552810" y="3194654"/>
            <a:ext cx="975956" cy="863678"/>
          </a:xfrm>
          <a:prstGeom prst="rect">
            <a:avLst/>
          </a:prstGeom>
        </p:spPr>
      </p:pic>
      <p:pic>
        <p:nvPicPr>
          <p:cNvPr id="10" name="Graphic 9" descr="Music notes with solid fill">
            <a:extLst>
              <a:ext uri="{FF2B5EF4-FFF2-40B4-BE49-F238E27FC236}">
                <a16:creationId xmlns:a16="http://schemas.microsoft.com/office/drawing/2014/main" id="{36D09A3D-12DC-657E-9C54-AE437EFCD5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4720" t="11073" r="14798" b="11066"/>
          <a:stretch/>
        </p:blipFill>
        <p:spPr>
          <a:xfrm>
            <a:off x="1730005" y="2506406"/>
            <a:ext cx="975956" cy="1078137"/>
          </a:xfrm>
          <a:prstGeom prst="rect">
            <a:avLst/>
          </a:prstGeom>
        </p:spPr>
      </p:pic>
      <p:pic>
        <p:nvPicPr>
          <p:cNvPr id="5" name="Graphic 4" descr="Yoga with solid fill">
            <a:extLst>
              <a:ext uri="{FF2B5EF4-FFF2-40B4-BE49-F238E27FC236}">
                <a16:creationId xmlns:a16="http://schemas.microsoft.com/office/drawing/2014/main" id="{09357982-97B1-FAE6-1438-945821B908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5663" t="2810" r="15260" b="4695"/>
          <a:stretch/>
        </p:blipFill>
        <p:spPr>
          <a:xfrm>
            <a:off x="1730005" y="3626493"/>
            <a:ext cx="975957" cy="130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3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4D0BF-DB0E-ADDE-4FD9-C7ADC402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99" y="75300"/>
            <a:ext cx="9334455" cy="572700"/>
          </a:xfrm>
        </p:spPr>
        <p:txBody>
          <a:bodyPr/>
          <a:lstStyle/>
          <a:p>
            <a:r>
              <a:rPr lang="en-GB" dirty="0"/>
              <a:t>Previous Methodological Limitations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9894EF-E5BA-A39C-95EC-67C51A1D69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>
              <a:buSzPct val="100000"/>
            </a:pPr>
            <a:r>
              <a:rPr lang="en-GB" sz="2800" dirty="0">
                <a:solidFill>
                  <a:schemeClr val="bg2"/>
                </a:solidFill>
              </a:rPr>
              <a:t>Research shows </a:t>
            </a:r>
            <a:r>
              <a:rPr lang="en-GB" sz="2800" b="1" dirty="0">
                <a:solidFill>
                  <a:schemeClr val="bg2"/>
                </a:solidFill>
              </a:rPr>
              <a:t>mixed findings</a:t>
            </a:r>
            <a:r>
              <a:rPr lang="en-GB" sz="2800" dirty="0">
                <a:solidFill>
                  <a:schemeClr val="bg2"/>
                </a:solidFill>
              </a:rPr>
              <a:t> for the cognitive correlates of FPS gameplay:</a:t>
            </a:r>
          </a:p>
          <a:p>
            <a:pPr marL="722313" lvl="1" indent="-360363">
              <a:buSzPct val="100000"/>
              <a:buFont typeface="+mj-lt"/>
              <a:buAutoNum type="arabicPeriod"/>
            </a:pPr>
            <a:r>
              <a:rPr lang="en-GB" sz="2800" b="1" dirty="0">
                <a:solidFill>
                  <a:schemeClr val="tx2"/>
                </a:solidFill>
              </a:rPr>
              <a:t>Broad definitions </a:t>
            </a:r>
            <a:r>
              <a:rPr lang="en-GB" sz="2800" dirty="0">
                <a:solidFill>
                  <a:schemeClr val="bg2"/>
                </a:solidFill>
              </a:rPr>
              <a:t>of video games</a:t>
            </a:r>
          </a:p>
          <a:p>
            <a:pPr marL="722313" lvl="1" indent="-360363">
              <a:buSzPct val="100000"/>
              <a:buFont typeface="+mj-lt"/>
              <a:buAutoNum type="arabicPeriod"/>
            </a:pPr>
            <a:r>
              <a:rPr lang="en-GB" sz="2800" b="1" dirty="0">
                <a:solidFill>
                  <a:schemeClr val="tx2"/>
                </a:solidFill>
              </a:rPr>
              <a:t>Small samples </a:t>
            </a:r>
            <a:r>
              <a:rPr lang="en-GB" sz="2800" dirty="0">
                <a:solidFill>
                  <a:schemeClr val="bg2"/>
                </a:solidFill>
              </a:rPr>
              <a:t>of </a:t>
            </a:r>
            <a:r>
              <a:rPr lang="en-GB" sz="2800" b="1" dirty="0">
                <a:solidFill>
                  <a:schemeClr val="tx2"/>
                </a:solidFill>
              </a:rPr>
              <a:t>novice players</a:t>
            </a:r>
          </a:p>
          <a:p>
            <a:pPr marL="722313" lvl="1" indent="-360363">
              <a:buSzPct val="100000"/>
              <a:buFont typeface="+mj-lt"/>
              <a:buAutoNum type="arabicPeriod"/>
            </a:pPr>
            <a:r>
              <a:rPr lang="en-GB" sz="2800" b="1" dirty="0">
                <a:solidFill>
                  <a:schemeClr val="tx2"/>
                </a:solidFill>
              </a:rPr>
              <a:t>Limited</a:t>
            </a:r>
            <a:r>
              <a:rPr lang="en-GB" sz="2800" dirty="0">
                <a:solidFill>
                  <a:schemeClr val="tx2"/>
                </a:solidFill>
              </a:rPr>
              <a:t> </a:t>
            </a:r>
            <a:r>
              <a:rPr lang="en-GB" sz="2800" b="1" dirty="0">
                <a:solidFill>
                  <a:schemeClr val="tx2"/>
                </a:solidFill>
              </a:rPr>
              <a:t>assessment</a:t>
            </a:r>
            <a:r>
              <a:rPr lang="en-GB" sz="2800" dirty="0">
                <a:solidFill>
                  <a:schemeClr val="tx2"/>
                </a:solidFill>
              </a:rPr>
              <a:t> </a:t>
            </a:r>
            <a:r>
              <a:rPr lang="en-GB" sz="2800" dirty="0">
                <a:solidFill>
                  <a:schemeClr val="bg2"/>
                </a:solidFill>
              </a:rPr>
              <a:t>of video game </a:t>
            </a:r>
            <a:r>
              <a:rPr lang="en-GB" sz="2800" b="1" dirty="0">
                <a:solidFill>
                  <a:schemeClr val="tx2"/>
                </a:solidFill>
              </a:rPr>
              <a:t>skill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B0399-2FE3-B874-75D6-37C4F75C46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61389AF-29FA-E016-A90D-9886519527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" t="7562" r="1813" b="5235"/>
          <a:stretch/>
        </p:blipFill>
        <p:spPr>
          <a:xfrm>
            <a:off x="4612659" y="3508868"/>
            <a:ext cx="3939217" cy="1260000"/>
          </a:xfrm>
          <a:prstGeom prst="rect">
            <a:avLst/>
          </a:prstGeom>
        </p:spPr>
      </p:pic>
      <p:pic>
        <p:nvPicPr>
          <p:cNvPr id="1030" name="Picture 6" descr="Counter-Strike 2 | Logopedia | Fandom">
            <a:extLst>
              <a:ext uri="{FF2B5EF4-FFF2-40B4-BE49-F238E27FC236}">
                <a16:creationId xmlns:a16="http://schemas.microsoft.com/office/drawing/2014/main" id="{0103211F-A7F3-6608-8302-A82049A67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281" y="3531600"/>
            <a:ext cx="12600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phic 9" descr="Group of people with solid fill">
            <a:extLst>
              <a:ext uri="{FF2B5EF4-FFF2-40B4-BE49-F238E27FC236}">
                <a16:creationId xmlns:a16="http://schemas.microsoft.com/office/drawing/2014/main" id="{1887830D-2F14-71D9-F809-361882E175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31970" y="3531600"/>
            <a:ext cx="1260000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6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2301F-97B7-2604-DFB7-20324B6B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Cognitive 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2B28FA-58C4-EDDC-46C2-8B7CFE189E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Choice Reaction Time Task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24DFC7-263F-9A58-BD33-A7ACA39836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  <p:pic>
        <p:nvPicPr>
          <p:cNvPr id="6" name="Picture 5" descr="A blue star with black background&#10;&#10;Description automatically generated">
            <a:extLst>
              <a:ext uri="{FF2B5EF4-FFF2-40B4-BE49-F238E27FC236}">
                <a16:creationId xmlns:a16="http://schemas.microsoft.com/office/drawing/2014/main" id="{F61AC956-3CDD-9CC2-AD99-CBDF67255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10" y="1562100"/>
            <a:ext cx="2880000" cy="3081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1C9389-B29F-D796-423B-5EFE3B3ECCAF}"/>
              </a:ext>
            </a:extLst>
          </p:cNvPr>
          <p:cNvSpPr txBox="1"/>
          <p:nvPr/>
        </p:nvSpPr>
        <p:spPr>
          <a:xfrm>
            <a:off x="3261738" y="2679700"/>
            <a:ext cx="2620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Blue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or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 Green</a:t>
            </a:r>
          </a:p>
        </p:txBody>
      </p:sp>
      <p:pic>
        <p:nvPicPr>
          <p:cNvPr id="9" name="Picture 8" descr="A green logo with black background&#10;&#10;Description automatically generated">
            <a:extLst>
              <a:ext uri="{FF2B5EF4-FFF2-40B4-BE49-F238E27FC236}">
                <a16:creationId xmlns:a16="http://schemas.microsoft.com/office/drawing/2014/main" id="{A4D27821-E8DF-36CF-592D-B30824210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892" y="1488150"/>
            <a:ext cx="2880000" cy="3081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1C9389-B29F-D796-423B-5EFE3B3ECCAF}"/>
              </a:ext>
            </a:extLst>
          </p:cNvPr>
          <p:cNvSpPr txBox="1"/>
          <p:nvPr/>
        </p:nvSpPr>
        <p:spPr>
          <a:xfrm>
            <a:off x="3392020" y="3092922"/>
            <a:ext cx="288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Curvy 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or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 Spiky</a:t>
            </a:r>
          </a:p>
        </p:txBody>
      </p:sp>
    </p:spTree>
    <p:extLst>
      <p:ext uri="{BB962C8B-B14F-4D97-AF65-F5344CB8AC3E}">
        <p14:creationId xmlns:p14="http://schemas.microsoft.com/office/powerpoint/2010/main" val="1491793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47C7C-8B8E-4DA1-03E3-480BB7031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Reaction Times (RTs)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126C53-4724-A630-B80C-92E3018F38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4078270"/>
          </a:xfrm>
        </p:spPr>
        <p:txBody>
          <a:bodyPr wrap="square" anchor="t">
            <a:normAutofit/>
          </a:bodyPr>
          <a:lstStyle/>
          <a:p>
            <a:r>
              <a:rPr lang="en-GB" sz="2800" b="1" dirty="0">
                <a:solidFill>
                  <a:schemeClr val="tx2"/>
                </a:solidFill>
              </a:rPr>
              <a:t>Single Speed:</a:t>
            </a:r>
            <a:r>
              <a:rPr lang="en-GB" sz="2800" dirty="0"/>
              <a:t> general ability to process information</a:t>
            </a:r>
            <a:endParaRPr lang="en-GB" sz="2800" b="1" dirty="0">
              <a:solidFill>
                <a:schemeClr val="tx2"/>
              </a:solidFill>
            </a:endParaRPr>
          </a:p>
          <a:p>
            <a:pPr algn="l"/>
            <a:r>
              <a:rPr lang="en-GB" sz="2800" b="1" dirty="0">
                <a:solidFill>
                  <a:schemeClr val="tx2"/>
                </a:solidFill>
              </a:rPr>
              <a:t>Mixing Speed: </a:t>
            </a:r>
            <a:r>
              <a:rPr lang="en-GB" sz="2800" dirty="0"/>
              <a:t>ability to conduct two or more tasks in close succession</a:t>
            </a:r>
          </a:p>
          <a:p>
            <a:r>
              <a:rPr lang="en-GB" sz="2800" b="1" dirty="0">
                <a:solidFill>
                  <a:schemeClr val="tx2"/>
                </a:solidFill>
              </a:rPr>
              <a:t>Switching Speed: </a:t>
            </a:r>
            <a:r>
              <a:rPr lang="en-GB" sz="2800" dirty="0"/>
              <a:t>ability to switch from one task to another</a:t>
            </a:r>
            <a:endParaRPr lang="en-GB" sz="2800" dirty="0">
              <a:solidFill>
                <a:schemeClr val="bg2"/>
              </a:solidFill>
            </a:endParaRP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1A8C84F7-0539-296A-1BE9-C7E2DB52A3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GB" sz="900" smtClean="0"/>
              <a:pPr marL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6</a:t>
            </a:fld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406581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5699A3F-91B6-84CF-A0C6-10AC188B0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Counter-Strike Skill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2F4B3B8-EC1B-D198-C827-32EF1AB47F75}"/>
              </a:ext>
            </a:extLst>
          </p:cNvPr>
          <p:cNvGrpSpPr/>
          <p:nvPr/>
        </p:nvGrpSpPr>
        <p:grpSpPr>
          <a:xfrm>
            <a:off x="4681535" y="1889432"/>
            <a:ext cx="4160647" cy="2980735"/>
            <a:chOff x="177632" y="1875514"/>
            <a:chExt cx="4160647" cy="2980735"/>
          </a:xfrm>
        </p:grpSpPr>
        <p:pic>
          <p:nvPicPr>
            <p:cNvPr id="5" name="Picture 4" descr="A graph of different colored dots&#10;&#10;Description automatically generated">
              <a:extLst>
                <a:ext uri="{FF2B5EF4-FFF2-40B4-BE49-F238E27FC236}">
                  <a16:creationId xmlns:a16="http://schemas.microsoft.com/office/drawing/2014/main" id="{E61DFB7C-83BA-7BFE-7044-91ACA239E8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405" t="13867" r="7201" b="12844"/>
            <a:stretch/>
          </p:blipFill>
          <p:spPr>
            <a:xfrm>
              <a:off x="967408" y="1875514"/>
              <a:ext cx="3021018" cy="268718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41F8260-68DA-932E-9DBE-AC3EF110B0AF}"/>
                </a:ext>
              </a:extLst>
            </p:cNvPr>
            <p:cNvSpPr txBox="1"/>
            <p:nvPr/>
          </p:nvSpPr>
          <p:spPr>
            <a:xfrm rot="1843638">
              <a:off x="177632" y="4026273"/>
              <a:ext cx="2191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Current Ranking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691364-A881-00F1-1EE7-0936FE8304FD}"/>
                </a:ext>
              </a:extLst>
            </p:cNvPr>
            <p:cNvSpPr txBox="1"/>
            <p:nvPr/>
          </p:nvSpPr>
          <p:spPr>
            <a:xfrm>
              <a:off x="2132540" y="4486917"/>
              <a:ext cx="1662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Weekly Hours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9C87C47-E8BE-1D1F-CE93-A9E79375E7DB}"/>
                </a:ext>
              </a:extLst>
            </p:cNvPr>
            <p:cNvSpPr txBox="1"/>
            <p:nvPr/>
          </p:nvSpPr>
          <p:spPr>
            <a:xfrm rot="16200000">
              <a:off x="3379329" y="3161367"/>
              <a:ext cx="15485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Total Hours</a:t>
              </a:r>
            </a:p>
          </p:txBody>
        </p:sp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C00152B-5A70-C1D5-604A-418EE14815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Four</a:t>
            </a:r>
            <a:r>
              <a:rPr lang="en-GB" sz="2800" dirty="0">
                <a:solidFill>
                  <a:schemeClr val="bg2"/>
                </a:solidFill>
                <a:latin typeface="Source Sans Pro" panose="020B0503030403020204" pitchFamily="34" charset="0"/>
              </a:rPr>
              <a:t> measures                          </a:t>
            </a:r>
            <a:r>
              <a:rPr lang="en-GB" sz="2800" b="1" dirty="0">
                <a:solidFill>
                  <a:schemeClr val="tx2"/>
                </a:solidFill>
                <a:latin typeface="Source Sans Pro" panose="020B0503030403020204" pitchFamily="34" charset="0"/>
              </a:rPr>
              <a:t>K-means cluster analysis</a:t>
            </a:r>
          </a:p>
          <a:p>
            <a:endParaRPr lang="en-GB" sz="2800" dirty="0">
              <a:solidFill>
                <a:schemeClr val="bg2"/>
              </a:solidFill>
              <a:latin typeface="Source Sans Pro" panose="020B0503030403020204" pitchFamily="34" charset="0"/>
            </a:endParaRPr>
          </a:p>
          <a:p>
            <a:endParaRPr lang="en-GB" sz="2800" dirty="0"/>
          </a:p>
          <a:p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E33E9-4D5A-0812-7E0F-41EE28945E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GB" smtClean="0"/>
              <a:pPr lvl="0"/>
              <a:t>7</a:t>
            </a:fld>
            <a:endParaRPr lang="en-GB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CD6A549-2AC4-7FA9-D777-32A8C8517E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E04595A-BFDC-6206-B60B-964EB08FDCCD}"/>
              </a:ext>
            </a:extLst>
          </p:cNvPr>
          <p:cNvGrpSpPr/>
          <p:nvPr/>
        </p:nvGrpSpPr>
        <p:grpSpPr>
          <a:xfrm>
            <a:off x="-3221" y="1771183"/>
            <a:ext cx="4125274" cy="3102378"/>
            <a:chOff x="-62883" y="1845366"/>
            <a:chExt cx="4125274" cy="310237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87ABF0-7FAB-7352-4595-C87100E3A7E2}"/>
                </a:ext>
              </a:extLst>
            </p:cNvPr>
            <p:cNvSpPr txBox="1"/>
            <p:nvPr/>
          </p:nvSpPr>
          <p:spPr>
            <a:xfrm rot="16200000">
              <a:off x="3103441" y="3269317"/>
              <a:ext cx="15485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Total Hours</a:t>
              </a:r>
            </a:p>
          </p:txBody>
        </p:sp>
        <p:pic>
          <p:nvPicPr>
            <p:cNvPr id="7" name="Picture 6" descr="A graph of different colored dots&#10;&#10;Description automatically generated">
              <a:extLst>
                <a:ext uri="{FF2B5EF4-FFF2-40B4-BE49-F238E27FC236}">
                  <a16:creationId xmlns:a16="http://schemas.microsoft.com/office/drawing/2014/main" id="{389D3F56-3D0D-8AA0-D498-9F941E10A3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120" t="14049" r="7324" b="12517"/>
            <a:stretch/>
          </p:blipFill>
          <p:spPr>
            <a:xfrm>
              <a:off x="543414" y="1845366"/>
              <a:ext cx="3021018" cy="2687186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6A2D994-8AD2-05D4-9312-2CB6EF56DEF6}"/>
                </a:ext>
              </a:extLst>
            </p:cNvPr>
            <p:cNvSpPr txBox="1"/>
            <p:nvPr/>
          </p:nvSpPr>
          <p:spPr>
            <a:xfrm>
              <a:off x="1872882" y="4578412"/>
              <a:ext cx="1662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Weekly Hours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FAE58C5-C8FD-1DDC-5F35-33C3A935ECCB}"/>
                </a:ext>
              </a:extLst>
            </p:cNvPr>
            <p:cNvSpPr txBox="1"/>
            <p:nvPr/>
          </p:nvSpPr>
          <p:spPr>
            <a:xfrm rot="1843638">
              <a:off x="-62883" y="4137524"/>
              <a:ext cx="2191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Source Sans Pro" panose="020B0503030403020204" pitchFamily="34" charset="0"/>
                </a:rPr>
                <a:t>Self-Rated Skill</a:t>
              </a:r>
            </a:p>
          </p:txBody>
        </p:sp>
      </p:grpSp>
      <p:pic>
        <p:nvPicPr>
          <p:cNvPr id="26" name="Graphic 25" descr="Arrow Right with solid fill">
            <a:extLst>
              <a:ext uri="{FF2B5EF4-FFF2-40B4-BE49-F238E27FC236}">
                <a16:creationId xmlns:a16="http://schemas.microsoft.com/office/drawing/2014/main" id="{C6CC976C-0954-C3AC-6F19-1DE2C2CC56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27755" y="578469"/>
            <a:ext cx="1484490" cy="12815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BBDB73-41F0-0738-CEA6-808CC7E1A3EE}"/>
              </a:ext>
            </a:extLst>
          </p:cNvPr>
          <p:cNvSpPr txBox="1"/>
          <p:nvPr/>
        </p:nvSpPr>
        <p:spPr>
          <a:xfrm>
            <a:off x="3177647" y="1394038"/>
            <a:ext cx="27887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 dirty="0">
                <a:solidFill>
                  <a:srgbClr val="00FF00"/>
                </a:solidFill>
                <a:latin typeface="Source Sans Pro" panose="020B0503030403020204" pitchFamily="34" charset="0"/>
              </a:rPr>
              <a:t>Semi/Professional </a:t>
            </a:r>
            <a:r>
              <a:rPr lang="en-GB" sz="1800" dirty="0">
                <a:solidFill>
                  <a:srgbClr val="00FF00"/>
                </a:solidFill>
                <a:latin typeface="Source Sans Pro" panose="020B0503030403020204" pitchFamily="34" charset="0"/>
              </a:rPr>
              <a:t>(n = 34)</a:t>
            </a:r>
            <a:r>
              <a:rPr lang="en-GB" sz="1800" b="1" dirty="0">
                <a:solidFill>
                  <a:srgbClr val="00FF00"/>
                </a:solidFill>
                <a:latin typeface="Source Sans Pro" panose="020B0503030403020204" pitchFamily="34" charset="0"/>
              </a:rPr>
              <a:t> </a:t>
            </a:r>
          </a:p>
          <a:p>
            <a:pPr algn="ctr"/>
            <a:r>
              <a:rPr lang="en-GB" sz="1800" b="1" dirty="0">
                <a:solidFill>
                  <a:srgbClr val="3772FF"/>
                </a:solidFill>
                <a:latin typeface="Source Sans Pro" panose="020B0503030403020204" pitchFamily="34" charset="0"/>
              </a:rPr>
              <a:t>Aspiring </a:t>
            </a:r>
            <a:r>
              <a:rPr lang="en-GB" sz="1800" dirty="0">
                <a:solidFill>
                  <a:srgbClr val="3772FF"/>
                </a:solidFill>
                <a:latin typeface="Source Sans Pro" panose="020B0503030403020204" pitchFamily="34" charset="0"/>
              </a:rPr>
              <a:t> (n = 22)</a:t>
            </a:r>
            <a:endParaRPr lang="en-GB" sz="1800" b="1" dirty="0">
              <a:solidFill>
                <a:srgbClr val="3772FF"/>
              </a:solidFill>
              <a:latin typeface="Source Sans Pro" panose="020B0503030403020204" pitchFamily="34" charset="0"/>
            </a:endParaRPr>
          </a:p>
          <a:p>
            <a:pPr algn="ctr"/>
            <a:r>
              <a:rPr lang="en-GB" sz="1800" b="1" dirty="0">
                <a:solidFill>
                  <a:srgbClr val="F038FF"/>
                </a:solidFill>
                <a:latin typeface="Source Sans Pro" panose="020B0503030403020204" pitchFamily="34" charset="0"/>
              </a:rPr>
              <a:t>Experienced </a:t>
            </a:r>
            <a:r>
              <a:rPr lang="en-GB" sz="1800" dirty="0">
                <a:solidFill>
                  <a:srgbClr val="F038FF"/>
                </a:solidFill>
                <a:latin typeface="Source Sans Pro" panose="020B0503030403020204" pitchFamily="34" charset="0"/>
              </a:rPr>
              <a:t> (n = 101)</a:t>
            </a:r>
            <a:endParaRPr lang="en-GB" sz="1800" b="1" dirty="0">
              <a:solidFill>
                <a:srgbClr val="F038FF"/>
              </a:solidFill>
              <a:latin typeface="Source Sans Pro" panose="020B0503030403020204" pitchFamily="34" charset="0"/>
            </a:endParaRPr>
          </a:p>
          <a:p>
            <a:pPr algn="ctr"/>
            <a:r>
              <a:rPr lang="en-GB" sz="1800" b="1" dirty="0">
                <a:solidFill>
                  <a:srgbClr val="F5BB00"/>
                </a:solidFill>
                <a:latin typeface="Source Sans Pro" panose="020B0503030403020204" pitchFamily="34" charset="0"/>
              </a:rPr>
              <a:t>Novice </a:t>
            </a:r>
            <a:r>
              <a:rPr lang="en-GB" sz="1800" dirty="0">
                <a:solidFill>
                  <a:srgbClr val="F5BB00"/>
                </a:solidFill>
                <a:latin typeface="Source Sans Pro" panose="020B0503030403020204" pitchFamily="34" charset="0"/>
              </a:rPr>
              <a:t>(n = 78)</a:t>
            </a:r>
          </a:p>
          <a:p>
            <a:pPr algn="ctr"/>
            <a:r>
              <a:rPr lang="en-GB" sz="2800" b="1" i="1" dirty="0">
                <a:solidFill>
                  <a:schemeClr val="bg2"/>
                </a:solidFill>
                <a:latin typeface="Source Sans Pro" panose="020B0503030403020204" pitchFamily="34" charset="0"/>
              </a:rPr>
              <a:t>N</a:t>
            </a:r>
            <a:r>
              <a:rPr lang="en-GB" sz="2800" b="1" dirty="0">
                <a:solidFill>
                  <a:schemeClr val="bg2"/>
                </a:solidFill>
                <a:latin typeface="Source Sans Pro" panose="020B0503030403020204" pitchFamily="34" charset="0"/>
              </a:rPr>
              <a:t> = 235</a:t>
            </a:r>
          </a:p>
        </p:txBody>
      </p:sp>
    </p:spTree>
    <p:extLst>
      <p:ext uri="{BB962C8B-B14F-4D97-AF65-F5344CB8AC3E}">
        <p14:creationId xmlns:p14="http://schemas.microsoft.com/office/powerpoint/2010/main" val="4169216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C78B3-1B5B-D7DF-5E05-C572FD22D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Processing Speed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5C45D6-A2AC-ECD5-F3FA-9017D05F0B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200" y="863600"/>
            <a:ext cx="8818950" cy="2982259"/>
          </a:xfrm>
        </p:spPr>
        <p:txBody>
          <a:bodyPr>
            <a:normAutofit/>
          </a:bodyPr>
          <a:lstStyle/>
          <a:p>
            <a:r>
              <a:rPr lang="en-GB" sz="2800" b="1" dirty="0">
                <a:solidFill>
                  <a:schemeClr val="bg2"/>
                </a:solidFill>
              </a:rPr>
              <a:t>Evidence </a:t>
            </a:r>
            <a:r>
              <a:rPr lang="en-GB" sz="2800" dirty="0">
                <a:solidFill>
                  <a:schemeClr val="bg2"/>
                </a:solidFill>
              </a:rPr>
              <a:t>of an effect of </a:t>
            </a:r>
            <a:r>
              <a:rPr lang="en-GB" sz="2800" dirty="0"/>
              <a:t>expertise group on </a:t>
            </a:r>
            <a:r>
              <a:rPr lang="en-GB" sz="2800" b="1" dirty="0">
                <a:solidFill>
                  <a:schemeClr val="accent2"/>
                </a:solidFill>
              </a:rPr>
              <a:t>single</a:t>
            </a:r>
            <a:r>
              <a:rPr lang="en-GB" sz="2800" b="1" dirty="0"/>
              <a:t> </a:t>
            </a:r>
            <a:r>
              <a:rPr lang="en-GB" sz="2800" dirty="0">
                <a:solidFill>
                  <a:schemeClr val="bg2"/>
                </a:solidFill>
              </a:rPr>
              <a:t>and</a:t>
            </a:r>
            <a:r>
              <a:rPr lang="en-GB" sz="2800" b="1" dirty="0">
                <a:solidFill>
                  <a:schemeClr val="accent3"/>
                </a:solidFill>
              </a:rPr>
              <a:t> </a:t>
            </a:r>
            <a:r>
              <a:rPr lang="en-GB" sz="2800" b="1" dirty="0">
                <a:solidFill>
                  <a:schemeClr val="accent6"/>
                </a:solidFill>
              </a:rPr>
              <a:t>switching</a:t>
            </a:r>
            <a:r>
              <a:rPr lang="en-GB" sz="2800" b="1" dirty="0"/>
              <a:t> </a:t>
            </a:r>
            <a:r>
              <a:rPr lang="en-GB" sz="2800" dirty="0"/>
              <a:t>speed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A182A4-B7DD-37D9-D85E-EB2D7EFF79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62818-A3C8-0B4B-632F-BE544C81E15E}"/>
              </a:ext>
            </a:extLst>
          </p:cNvPr>
          <p:cNvSpPr txBox="1"/>
          <p:nvPr/>
        </p:nvSpPr>
        <p:spPr>
          <a:xfrm>
            <a:off x="1437096" y="36368328"/>
            <a:ext cx="2520000" cy="45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rgbClr val="131E29"/>
                </a:solidFill>
                <a:latin typeface="Source Sans Pro" panose="020B0503030403020204" pitchFamily="34" charset="0"/>
              </a:rPr>
              <a:t>M = 591, SD = 112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942D016-2321-9023-4449-F1689578A3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3714089"/>
              </p:ext>
            </p:extLst>
          </p:nvPr>
        </p:nvGraphicFramePr>
        <p:xfrm>
          <a:off x="162000" y="1689197"/>
          <a:ext cx="8820000" cy="3102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046952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F9A5-CA8A-4DB9-6446-97641160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The Drift-Diffusion Model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DE016B-CB5D-EC04-25CF-81FAAD9E5D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0" lvl="0">
              <a:lnSpc>
                <a:spcPct val="100000"/>
              </a:lnSpc>
              <a:buClrTx/>
              <a:buSzTx/>
              <a:defRPr/>
            </a:pPr>
            <a:r>
              <a:rPr lang="en-GB" sz="2800" b="1" kern="120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1. Drift Rate (</a:t>
            </a:r>
            <a:r>
              <a:rPr lang="en-GB" sz="2800" b="1" i="1" kern="120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v</a:t>
            </a:r>
            <a:r>
              <a:rPr lang="en-GB" sz="2800" b="1" kern="1200" dirty="0">
                <a:solidFill>
                  <a:schemeClr val="tx2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) </a:t>
            </a:r>
            <a:r>
              <a:rPr lang="en-GB" sz="2800" kern="1200" dirty="0">
                <a:solidFill>
                  <a:schemeClr val="bg2"/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information accumulation</a:t>
            </a:r>
          </a:p>
          <a:p>
            <a:pPr marL="0">
              <a:lnSpc>
                <a:spcPct val="100000"/>
              </a:lnSpc>
              <a:buClrTx/>
              <a:buSzTx/>
              <a:defRPr/>
            </a:pPr>
            <a:r>
              <a:rPr lang="en-GB" sz="2800" b="1" kern="12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2. Boundary Separation (</a:t>
            </a:r>
            <a:r>
              <a:rPr lang="en-GB" sz="2800" b="1" i="1" kern="12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a</a:t>
            </a:r>
            <a:r>
              <a:rPr lang="en-GB" sz="2800" b="1" kern="12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) </a:t>
            </a:r>
            <a:r>
              <a:rPr lang="en-GB" sz="2800" kern="1200" dirty="0">
                <a:solidFill>
                  <a:schemeClr val="bg2"/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response caution</a:t>
            </a:r>
          </a:p>
          <a:p>
            <a:pPr marL="0">
              <a:lnSpc>
                <a:spcPct val="100000"/>
              </a:lnSpc>
              <a:buClrTx/>
              <a:buSzTx/>
              <a:defRPr/>
            </a:pPr>
            <a:r>
              <a:rPr lang="en-GB" sz="2800" b="1" kern="120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3. Non-decision time (</a:t>
            </a:r>
            <a:r>
              <a:rPr lang="en-GB" sz="2800" b="1" i="1" kern="120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t0</a:t>
            </a:r>
            <a:r>
              <a:rPr lang="en-GB" sz="2800" b="1" kern="1200" dirty="0">
                <a:solidFill>
                  <a:schemeClr val="accent3">
                    <a:lumMod val="50000"/>
                  </a:schemeClr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) </a:t>
            </a:r>
            <a:r>
              <a:rPr lang="en-GB" sz="2800" kern="1200" dirty="0">
                <a:solidFill>
                  <a:schemeClr val="bg2"/>
                </a:solidFill>
                <a:latin typeface="Source Sans Pro" panose="020B0503030403020204" pitchFamily="34" charset="0"/>
                <a:cs typeface="Times New Roman" panose="02020603050405020304" pitchFamily="18" charset="0"/>
              </a:rPr>
              <a:t>other non-decisional processes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398E5-54A2-0CD2-3B34-0022C17F3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2EEAA9A6-2320-FA8B-5F71-5C03DC9CB256}"/>
              </a:ext>
            </a:extLst>
          </p:cNvPr>
          <p:cNvGrpSpPr/>
          <p:nvPr/>
        </p:nvGrpSpPr>
        <p:grpSpPr>
          <a:xfrm>
            <a:off x="4604763" y="2146554"/>
            <a:ext cx="4267012" cy="2922275"/>
            <a:chOff x="4297751" y="1524822"/>
            <a:chExt cx="5156194" cy="4046736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787A0A8-D581-3634-5A0A-B29AA5C325FF}"/>
                </a:ext>
              </a:extLst>
            </p:cNvPr>
            <p:cNvGrpSpPr/>
            <p:nvPr/>
          </p:nvGrpSpPr>
          <p:grpSpPr>
            <a:xfrm>
              <a:off x="4297751" y="1524822"/>
              <a:ext cx="5156194" cy="3528217"/>
              <a:chOff x="-232418" y="-9705"/>
              <a:chExt cx="5738068" cy="4874893"/>
            </a:xfrm>
          </p:grpSpPr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71D180E7-3A84-28B2-31B0-834D4271A0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3156" y="822481"/>
                <a:ext cx="4320000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5C9A4BBF-A33A-FE30-9A05-22381196E1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3156" y="2604060"/>
                <a:ext cx="4320000" cy="18566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3F9F9F38-82EF-C644-D569-F0AD83230486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4289" y="1710252"/>
                <a:ext cx="1800000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E23A6F19-B8A4-48FE-AD86-975253FF29EA}"/>
                  </a:ext>
                </a:extLst>
              </p:cNvPr>
              <p:cNvSpPr/>
              <p:nvPr/>
            </p:nvSpPr>
            <p:spPr>
              <a:xfrm>
                <a:off x="3448133" y="789366"/>
                <a:ext cx="54000" cy="5400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5203CB74-EFA8-0831-F8B4-776525B03E60}"/>
                  </a:ext>
                </a:extLst>
              </p:cNvPr>
              <p:cNvSpPr/>
              <p:nvPr/>
            </p:nvSpPr>
            <p:spPr>
              <a:xfrm>
                <a:off x="3448133" y="2568957"/>
                <a:ext cx="54000" cy="5400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F123302B-42C5-7F86-4832-7BDEDC86027A}"/>
                  </a:ext>
                </a:extLst>
              </p:cNvPr>
              <p:cNvSpPr/>
              <p:nvPr/>
            </p:nvSpPr>
            <p:spPr>
              <a:xfrm>
                <a:off x="966075" y="808445"/>
                <a:ext cx="2520840" cy="904991"/>
              </a:xfrm>
              <a:custGeom>
                <a:avLst/>
                <a:gdLst>
                  <a:gd name="connsiteX0" fmla="*/ 0 w 1606061"/>
                  <a:gd name="connsiteY0" fmla="*/ 735127 h 735127"/>
                  <a:gd name="connsiteX1" fmla="*/ 3908 w 1606061"/>
                  <a:gd name="connsiteY1" fmla="*/ 656974 h 735127"/>
                  <a:gd name="connsiteX2" fmla="*/ 11723 w 1606061"/>
                  <a:gd name="connsiteY2" fmla="*/ 649158 h 735127"/>
                  <a:gd name="connsiteX3" fmla="*/ 19538 w 1606061"/>
                  <a:gd name="connsiteY3" fmla="*/ 656974 h 735127"/>
                  <a:gd name="connsiteX4" fmla="*/ 35169 w 1606061"/>
                  <a:gd name="connsiteY4" fmla="*/ 668697 h 735127"/>
                  <a:gd name="connsiteX5" fmla="*/ 39077 w 1606061"/>
                  <a:gd name="connsiteY5" fmla="*/ 684327 h 735127"/>
                  <a:gd name="connsiteX6" fmla="*/ 50800 w 1606061"/>
                  <a:gd name="connsiteY6" fmla="*/ 692143 h 735127"/>
                  <a:gd name="connsiteX7" fmla="*/ 58615 w 1606061"/>
                  <a:gd name="connsiteY7" fmla="*/ 703866 h 735127"/>
                  <a:gd name="connsiteX8" fmla="*/ 70338 w 1606061"/>
                  <a:gd name="connsiteY8" fmla="*/ 715589 h 735127"/>
                  <a:gd name="connsiteX9" fmla="*/ 89877 w 1606061"/>
                  <a:gd name="connsiteY9" fmla="*/ 668697 h 735127"/>
                  <a:gd name="connsiteX10" fmla="*/ 97692 w 1606061"/>
                  <a:gd name="connsiteY10" fmla="*/ 653066 h 735127"/>
                  <a:gd name="connsiteX11" fmla="*/ 109415 w 1606061"/>
                  <a:gd name="connsiteY11" fmla="*/ 641343 h 735127"/>
                  <a:gd name="connsiteX12" fmla="*/ 117231 w 1606061"/>
                  <a:gd name="connsiteY12" fmla="*/ 629620 h 735127"/>
                  <a:gd name="connsiteX13" fmla="*/ 128954 w 1606061"/>
                  <a:gd name="connsiteY13" fmla="*/ 602266 h 735127"/>
                  <a:gd name="connsiteX14" fmla="*/ 132861 w 1606061"/>
                  <a:gd name="connsiteY14" fmla="*/ 590543 h 735127"/>
                  <a:gd name="connsiteX15" fmla="*/ 140677 w 1606061"/>
                  <a:gd name="connsiteY15" fmla="*/ 598358 h 735127"/>
                  <a:gd name="connsiteX16" fmla="*/ 152400 w 1606061"/>
                  <a:gd name="connsiteY16" fmla="*/ 653066 h 735127"/>
                  <a:gd name="connsiteX17" fmla="*/ 156308 w 1606061"/>
                  <a:gd name="connsiteY17" fmla="*/ 664789 h 735127"/>
                  <a:gd name="connsiteX18" fmla="*/ 171938 w 1606061"/>
                  <a:gd name="connsiteY18" fmla="*/ 629620 h 735127"/>
                  <a:gd name="connsiteX19" fmla="*/ 175846 w 1606061"/>
                  <a:gd name="connsiteY19" fmla="*/ 613989 h 735127"/>
                  <a:gd name="connsiteX20" fmla="*/ 199292 w 1606061"/>
                  <a:gd name="connsiteY20" fmla="*/ 582727 h 735127"/>
                  <a:gd name="connsiteX21" fmla="*/ 211015 w 1606061"/>
                  <a:gd name="connsiteY21" fmla="*/ 594450 h 735127"/>
                  <a:gd name="connsiteX22" fmla="*/ 214923 w 1606061"/>
                  <a:gd name="connsiteY22" fmla="*/ 613989 h 735127"/>
                  <a:gd name="connsiteX23" fmla="*/ 234461 w 1606061"/>
                  <a:gd name="connsiteY23" fmla="*/ 578820 h 735127"/>
                  <a:gd name="connsiteX24" fmla="*/ 254000 w 1606061"/>
                  <a:gd name="connsiteY24" fmla="*/ 590543 h 735127"/>
                  <a:gd name="connsiteX25" fmla="*/ 269631 w 1606061"/>
                  <a:gd name="connsiteY25" fmla="*/ 578820 h 735127"/>
                  <a:gd name="connsiteX26" fmla="*/ 300892 w 1606061"/>
                  <a:gd name="connsiteY26" fmla="*/ 563189 h 735127"/>
                  <a:gd name="connsiteX27" fmla="*/ 320431 w 1606061"/>
                  <a:gd name="connsiteY27" fmla="*/ 582727 h 735127"/>
                  <a:gd name="connsiteX28" fmla="*/ 332154 w 1606061"/>
                  <a:gd name="connsiteY28" fmla="*/ 563189 h 735127"/>
                  <a:gd name="connsiteX29" fmla="*/ 347785 w 1606061"/>
                  <a:gd name="connsiteY29" fmla="*/ 551466 h 735127"/>
                  <a:gd name="connsiteX30" fmla="*/ 371231 w 1606061"/>
                  <a:gd name="connsiteY30" fmla="*/ 528020 h 735127"/>
                  <a:gd name="connsiteX31" fmla="*/ 382954 w 1606061"/>
                  <a:gd name="connsiteY31" fmla="*/ 516297 h 735127"/>
                  <a:gd name="connsiteX32" fmla="*/ 406400 w 1606061"/>
                  <a:gd name="connsiteY32" fmla="*/ 481127 h 735127"/>
                  <a:gd name="connsiteX33" fmla="*/ 418123 w 1606061"/>
                  <a:gd name="connsiteY33" fmla="*/ 473312 h 735127"/>
                  <a:gd name="connsiteX34" fmla="*/ 437661 w 1606061"/>
                  <a:gd name="connsiteY34" fmla="*/ 512389 h 735127"/>
                  <a:gd name="connsiteX35" fmla="*/ 453292 w 1606061"/>
                  <a:gd name="connsiteY35" fmla="*/ 508481 h 735127"/>
                  <a:gd name="connsiteX36" fmla="*/ 465015 w 1606061"/>
                  <a:gd name="connsiteY36" fmla="*/ 488943 h 735127"/>
                  <a:gd name="connsiteX37" fmla="*/ 476738 w 1606061"/>
                  <a:gd name="connsiteY37" fmla="*/ 481127 h 735127"/>
                  <a:gd name="connsiteX38" fmla="*/ 484554 w 1606061"/>
                  <a:gd name="connsiteY38" fmla="*/ 469404 h 735127"/>
                  <a:gd name="connsiteX39" fmla="*/ 492369 w 1606061"/>
                  <a:gd name="connsiteY39" fmla="*/ 453774 h 735127"/>
                  <a:gd name="connsiteX40" fmla="*/ 500185 w 1606061"/>
                  <a:gd name="connsiteY40" fmla="*/ 445958 h 735127"/>
                  <a:gd name="connsiteX41" fmla="*/ 504092 w 1606061"/>
                  <a:gd name="connsiteY41" fmla="*/ 434235 h 735127"/>
                  <a:gd name="connsiteX42" fmla="*/ 531446 w 1606061"/>
                  <a:gd name="connsiteY42" fmla="*/ 469404 h 735127"/>
                  <a:gd name="connsiteX43" fmla="*/ 535354 w 1606061"/>
                  <a:gd name="connsiteY43" fmla="*/ 492850 h 735127"/>
                  <a:gd name="connsiteX44" fmla="*/ 543169 w 1606061"/>
                  <a:gd name="connsiteY44" fmla="*/ 531927 h 735127"/>
                  <a:gd name="connsiteX45" fmla="*/ 547077 w 1606061"/>
                  <a:gd name="connsiteY45" fmla="*/ 574912 h 735127"/>
                  <a:gd name="connsiteX46" fmla="*/ 554892 w 1606061"/>
                  <a:gd name="connsiteY46" fmla="*/ 555374 h 735127"/>
                  <a:gd name="connsiteX47" fmla="*/ 562708 w 1606061"/>
                  <a:gd name="connsiteY47" fmla="*/ 512389 h 735127"/>
                  <a:gd name="connsiteX48" fmla="*/ 570523 w 1606061"/>
                  <a:gd name="connsiteY48" fmla="*/ 492850 h 735127"/>
                  <a:gd name="connsiteX49" fmla="*/ 574431 w 1606061"/>
                  <a:gd name="connsiteY49" fmla="*/ 442050 h 735127"/>
                  <a:gd name="connsiteX50" fmla="*/ 590061 w 1606061"/>
                  <a:gd name="connsiteY50" fmla="*/ 363897 h 735127"/>
                  <a:gd name="connsiteX51" fmla="*/ 597877 w 1606061"/>
                  <a:gd name="connsiteY51" fmla="*/ 324820 h 735127"/>
                  <a:gd name="connsiteX52" fmla="*/ 601785 w 1606061"/>
                  <a:gd name="connsiteY52" fmla="*/ 305281 h 735127"/>
                  <a:gd name="connsiteX53" fmla="*/ 609600 w 1606061"/>
                  <a:gd name="connsiteY53" fmla="*/ 289650 h 735127"/>
                  <a:gd name="connsiteX54" fmla="*/ 621323 w 1606061"/>
                  <a:gd name="connsiteY54" fmla="*/ 266204 h 735127"/>
                  <a:gd name="connsiteX55" fmla="*/ 636954 w 1606061"/>
                  <a:gd name="connsiteY55" fmla="*/ 305281 h 735127"/>
                  <a:gd name="connsiteX56" fmla="*/ 644769 w 1606061"/>
                  <a:gd name="connsiteY56" fmla="*/ 328727 h 735127"/>
                  <a:gd name="connsiteX57" fmla="*/ 652585 w 1606061"/>
                  <a:gd name="connsiteY57" fmla="*/ 375620 h 735127"/>
                  <a:gd name="connsiteX58" fmla="*/ 660400 w 1606061"/>
                  <a:gd name="connsiteY58" fmla="*/ 402974 h 735127"/>
                  <a:gd name="connsiteX59" fmla="*/ 676031 w 1606061"/>
                  <a:gd name="connsiteY59" fmla="*/ 442050 h 735127"/>
                  <a:gd name="connsiteX60" fmla="*/ 695569 w 1606061"/>
                  <a:gd name="connsiteY60" fmla="*/ 379527 h 735127"/>
                  <a:gd name="connsiteX61" fmla="*/ 711200 w 1606061"/>
                  <a:gd name="connsiteY61" fmla="*/ 359989 h 735127"/>
                  <a:gd name="connsiteX62" fmla="*/ 715108 w 1606061"/>
                  <a:gd name="connsiteY62" fmla="*/ 344358 h 735127"/>
                  <a:gd name="connsiteX63" fmla="*/ 726831 w 1606061"/>
                  <a:gd name="connsiteY63" fmla="*/ 352174 h 735127"/>
                  <a:gd name="connsiteX64" fmla="*/ 730738 w 1606061"/>
                  <a:gd name="connsiteY64" fmla="*/ 363897 h 735127"/>
                  <a:gd name="connsiteX65" fmla="*/ 738554 w 1606061"/>
                  <a:gd name="connsiteY65" fmla="*/ 371712 h 735127"/>
                  <a:gd name="connsiteX66" fmla="*/ 750277 w 1606061"/>
                  <a:gd name="connsiteY66" fmla="*/ 387343 h 735127"/>
                  <a:gd name="connsiteX67" fmla="*/ 754185 w 1606061"/>
                  <a:gd name="connsiteY67" fmla="*/ 363897 h 735127"/>
                  <a:gd name="connsiteX68" fmla="*/ 769815 w 1606061"/>
                  <a:gd name="connsiteY68" fmla="*/ 309189 h 735127"/>
                  <a:gd name="connsiteX69" fmla="*/ 777631 w 1606061"/>
                  <a:gd name="connsiteY69" fmla="*/ 266204 h 735127"/>
                  <a:gd name="connsiteX70" fmla="*/ 785446 w 1606061"/>
                  <a:gd name="connsiteY70" fmla="*/ 277927 h 735127"/>
                  <a:gd name="connsiteX71" fmla="*/ 789354 w 1606061"/>
                  <a:gd name="connsiteY71" fmla="*/ 293558 h 735127"/>
                  <a:gd name="connsiteX72" fmla="*/ 793261 w 1606061"/>
                  <a:gd name="connsiteY72" fmla="*/ 305281 h 735127"/>
                  <a:gd name="connsiteX73" fmla="*/ 797169 w 1606061"/>
                  <a:gd name="connsiteY73" fmla="*/ 320912 h 735127"/>
                  <a:gd name="connsiteX74" fmla="*/ 804985 w 1606061"/>
                  <a:gd name="connsiteY74" fmla="*/ 328727 h 735127"/>
                  <a:gd name="connsiteX75" fmla="*/ 820615 w 1606061"/>
                  <a:gd name="connsiteY75" fmla="*/ 266204 h 735127"/>
                  <a:gd name="connsiteX76" fmla="*/ 824523 w 1606061"/>
                  <a:gd name="connsiteY76" fmla="*/ 246666 h 735127"/>
                  <a:gd name="connsiteX77" fmla="*/ 840154 w 1606061"/>
                  <a:gd name="connsiteY77" fmla="*/ 219312 h 735127"/>
                  <a:gd name="connsiteX78" fmla="*/ 851877 w 1606061"/>
                  <a:gd name="connsiteY78" fmla="*/ 184143 h 735127"/>
                  <a:gd name="connsiteX79" fmla="*/ 867508 w 1606061"/>
                  <a:gd name="connsiteY79" fmla="*/ 152881 h 735127"/>
                  <a:gd name="connsiteX80" fmla="*/ 883138 w 1606061"/>
                  <a:gd name="connsiteY80" fmla="*/ 180235 h 735127"/>
                  <a:gd name="connsiteX81" fmla="*/ 890954 w 1606061"/>
                  <a:gd name="connsiteY81" fmla="*/ 207589 h 735127"/>
                  <a:gd name="connsiteX82" fmla="*/ 902677 w 1606061"/>
                  <a:gd name="connsiteY82" fmla="*/ 195866 h 735127"/>
                  <a:gd name="connsiteX83" fmla="*/ 918308 w 1606061"/>
                  <a:gd name="connsiteY83" fmla="*/ 172420 h 735127"/>
                  <a:gd name="connsiteX84" fmla="*/ 930031 w 1606061"/>
                  <a:gd name="connsiteY84" fmla="*/ 191958 h 735127"/>
                  <a:gd name="connsiteX85" fmla="*/ 937846 w 1606061"/>
                  <a:gd name="connsiteY85" fmla="*/ 231035 h 735127"/>
                  <a:gd name="connsiteX86" fmla="*/ 953477 w 1606061"/>
                  <a:gd name="connsiteY86" fmla="*/ 215404 h 735127"/>
                  <a:gd name="connsiteX87" fmla="*/ 961292 w 1606061"/>
                  <a:gd name="connsiteY87" fmla="*/ 203681 h 735127"/>
                  <a:gd name="connsiteX88" fmla="*/ 984738 w 1606061"/>
                  <a:gd name="connsiteY88" fmla="*/ 211497 h 735127"/>
                  <a:gd name="connsiteX89" fmla="*/ 996461 w 1606061"/>
                  <a:gd name="connsiteY89" fmla="*/ 234943 h 735127"/>
                  <a:gd name="connsiteX90" fmla="*/ 1008185 w 1606061"/>
                  <a:gd name="connsiteY90" fmla="*/ 238850 h 735127"/>
                  <a:gd name="connsiteX91" fmla="*/ 1058985 w 1606061"/>
                  <a:gd name="connsiteY91" fmla="*/ 250574 h 735127"/>
                  <a:gd name="connsiteX92" fmla="*/ 1090246 w 1606061"/>
                  <a:gd name="connsiteY92" fmla="*/ 242758 h 735127"/>
                  <a:gd name="connsiteX93" fmla="*/ 1113692 w 1606061"/>
                  <a:gd name="connsiteY93" fmla="*/ 219312 h 735127"/>
                  <a:gd name="connsiteX94" fmla="*/ 1125415 w 1606061"/>
                  <a:gd name="connsiteY94" fmla="*/ 199774 h 735127"/>
                  <a:gd name="connsiteX95" fmla="*/ 1144954 w 1606061"/>
                  <a:gd name="connsiteY95" fmla="*/ 168512 h 735127"/>
                  <a:gd name="connsiteX96" fmla="*/ 1148861 w 1606061"/>
                  <a:gd name="connsiteY96" fmla="*/ 152881 h 735127"/>
                  <a:gd name="connsiteX97" fmla="*/ 1156677 w 1606061"/>
                  <a:gd name="connsiteY97" fmla="*/ 137250 h 735127"/>
                  <a:gd name="connsiteX98" fmla="*/ 1160585 w 1606061"/>
                  <a:gd name="connsiteY98" fmla="*/ 125527 h 735127"/>
                  <a:gd name="connsiteX99" fmla="*/ 1156677 w 1606061"/>
                  <a:gd name="connsiteY99" fmla="*/ 242758 h 735127"/>
                  <a:gd name="connsiteX100" fmla="*/ 1148861 w 1606061"/>
                  <a:gd name="connsiteY100" fmla="*/ 277927 h 735127"/>
                  <a:gd name="connsiteX101" fmla="*/ 1141046 w 1606061"/>
                  <a:gd name="connsiteY101" fmla="*/ 313097 h 735127"/>
                  <a:gd name="connsiteX102" fmla="*/ 1144954 w 1606061"/>
                  <a:gd name="connsiteY102" fmla="*/ 465497 h 735127"/>
                  <a:gd name="connsiteX103" fmla="*/ 1152769 w 1606061"/>
                  <a:gd name="connsiteY103" fmla="*/ 488943 h 735127"/>
                  <a:gd name="connsiteX104" fmla="*/ 1160585 w 1606061"/>
                  <a:gd name="connsiteY104" fmla="*/ 477220 h 735127"/>
                  <a:gd name="connsiteX105" fmla="*/ 1168400 w 1606061"/>
                  <a:gd name="connsiteY105" fmla="*/ 457681 h 735127"/>
                  <a:gd name="connsiteX106" fmla="*/ 1180123 w 1606061"/>
                  <a:gd name="connsiteY106" fmla="*/ 445958 h 735127"/>
                  <a:gd name="connsiteX107" fmla="*/ 1195754 w 1606061"/>
                  <a:gd name="connsiteY107" fmla="*/ 414697 h 735127"/>
                  <a:gd name="connsiteX108" fmla="*/ 1199661 w 1606061"/>
                  <a:gd name="connsiteY108" fmla="*/ 402974 h 735127"/>
                  <a:gd name="connsiteX109" fmla="*/ 1203569 w 1606061"/>
                  <a:gd name="connsiteY109" fmla="*/ 379527 h 735127"/>
                  <a:gd name="connsiteX110" fmla="*/ 1211385 w 1606061"/>
                  <a:gd name="connsiteY110" fmla="*/ 371712 h 735127"/>
                  <a:gd name="connsiteX111" fmla="*/ 1223108 w 1606061"/>
                  <a:gd name="connsiteY111" fmla="*/ 328727 h 735127"/>
                  <a:gd name="connsiteX112" fmla="*/ 1234831 w 1606061"/>
                  <a:gd name="connsiteY112" fmla="*/ 281835 h 735127"/>
                  <a:gd name="connsiteX113" fmla="*/ 1238738 w 1606061"/>
                  <a:gd name="connsiteY113" fmla="*/ 266204 h 735127"/>
                  <a:gd name="connsiteX114" fmla="*/ 1246554 w 1606061"/>
                  <a:gd name="connsiteY114" fmla="*/ 254481 h 735127"/>
                  <a:gd name="connsiteX115" fmla="*/ 1254369 w 1606061"/>
                  <a:gd name="connsiteY115" fmla="*/ 227127 h 735127"/>
                  <a:gd name="connsiteX116" fmla="*/ 1266092 w 1606061"/>
                  <a:gd name="connsiteY116" fmla="*/ 180235 h 735127"/>
                  <a:gd name="connsiteX117" fmla="*/ 1277815 w 1606061"/>
                  <a:gd name="connsiteY117" fmla="*/ 164604 h 735127"/>
                  <a:gd name="connsiteX118" fmla="*/ 1285631 w 1606061"/>
                  <a:gd name="connsiteY118" fmla="*/ 172420 h 735127"/>
                  <a:gd name="connsiteX119" fmla="*/ 1293446 w 1606061"/>
                  <a:gd name="connsiteY119" fmla="*/ 184143 h 735127"/>
                  <a:gd name="connsiteX120" fmla="*/ 1305169 w 1606061"/>
                  <a:gd name="connsiteY120" fmla="*/ 191958 h 735127"/>
                  <a:gd name="connsiteX121" fmla="*/ 1316892 w 1606061"/>
                  <a:gd name="connsiteY121" fmla="*/ 188050 h 735127"/>
                  <a:gd name="connsiteX122" fmla="*/ 1332523 w 1606061"/>
                  <a:gd name="connsiteY122" fmla="*/ 145066 h 735127"/>
                  <a:gd name="connsiteX123" fmla="*/ 1348154 w 1606061"/>
                  <a:gd name="connsiteY123" fmla="*/ 129435 h 735127"/>
                  <a:gd name="connsiteX124" fmla="*/ 1363785 w 1606061"/>
                  <a:gd name="connsiteY124" fmla="*/ 152881 h 735127"/>
                  <a:gd name="connsiteX125" fmla="*/ 1375508 w 1606061"/>
                  <a:gd name="connsiteY125" fmla="*/ 180235 h 735127"/>
                  <a:gd name="connsiteX126" fmla="*/ 1383323 w 1606061"/>
                  <a:gd name="connsiteY126" fmla="*/ 223220 h 735127"/>
                  <a:gd name="connsiteX127" fmla="*/ 1391138 w 1606061"/>
                  <a:gd name="connsiteY127" fmla="*/ 238850 h 735127"/>
                  <a:gd name="connsiteX128" fmla="*/ 1395046 w 1606061"/>
                  <a:gd name="connsiteY128" fmla="*/ 258389 h 735127"/>
                  <a:gd name="connsiteX129" fmla="*/ 1414585 w 1606061"/>
                  <a:gd name="connsiteY129" fmla="*/ 227127 h 735127"/>
                  <a:gd name="connsiteX130" fmla="*/ 1418492 w 1606061"/>
                  <a:gd name="connsiteY130" fmla="*/ 211497 h 735127"/>
                  <a:gd name="connsiteX131" fmla="*/ 1430215 w 1606061"/>
                  <a:gd name="connsiteY131" fmla="*/ 176327 h 735127"/>
                  <a:gd name="connsiteX132" fmla="*/ 1438031 w 1606061"/>
                  <a:gd name="connsiteY132" fmla="*/ 137250 h 735127"/>
                  <a:gd name="connsiteX133" fmla="*/ 1441938 w 1606061"/>
                  <a:gd name="connsiteY133" fmla="*/ 102081 h 735127"/>
                  <a:gd name="connsiteX134" fmla="*/ 1453661 w 1606061"/>
                  <a:gd name="connsiteY134" fmla="*/ 121620 h 735127"/>
                  <a:gd name="connsiteX135" fmla="*/ 1469292 w 1606061"/>
                  <a:gd name="connsiteY135" fmla="*/ 145066 h 735127"/>
                  <a:gd name="connsiteX136" fmla="*/ 1477108 w 1606061"/>
                  <a:gd name="connsiteY136" fmla="*/ 109897 h 735127"/>
                  <a:gd name="connsiteX137" fmla="*/ 1484923 w 1606061"/>
                  <a:gd name="connsiteY137" fmla="*/ 78635 h 735127"/>
                  <a:gd name="connsiteX138" fmla="*/ 1496646 w 1606061"/>
                  <a:gd name="connsiteY138" fmla="*/ 66912 h 735127"/>
                  <a:gd name="connsiteX139" fmla="*/ 1516185 w 1606061"/>
                  <a:gd name="connsiteY139" fmla="*/ 74727 h 735127"/>
                  <a:gd name="connsiteX140" fmla="*/ 1551354 w 1606061"/>
                  <a:gd name="connsiteY140" fmla="*/ 90358 h 735127"/>
                  <a:gd name="connsiteX141" fmla="*/ 1574800 w 1606061"/>
                  <a:gd name="connsiteY141" fmla="*/ 59097 h 735127"/>
                  <a:gd name="connsiteX142" fmla="*/ 1590431 w 1606061"/>
                  <a:gd name="connsiteY142" fmla="*/ 27835 h 735127"/>
                  <a:gd name="connsiteX143" fmla="*/ 1598246 w 1606061"/>
                  <a:gd name="connsiteY143" fmla="*/ 12204 h 735127"/>
                  <a:gd name="connsiteX144" fmla="*/ 1602154 w 1606061"/>
                  <a:gd name="connsiteY144" fmla="*/ 481 h 735127"/>
                  <a:gd name="connsiteX145" fmla="*/ 1606061 w 1606061"/>
                  <a:gd name="connsiteY145" fmla="*/ 481 h 73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</a:cxnLst>
                <a:rect l="l" t="t" r="r" b="b"/>
                <a:pathLst>
                  <a:path w="1606061" h="735127">
                    <a:moveTo>
                      <a:pt x="0" y="735127"/>
                    </a:moveTo>
                    <a:cubicBezTo>
                      <a:pt x="1303" y="709076"/>
                      <a:pt x="384" y="682818"/>
                      <a:pt x="3908" y="656974"/>
                    </a:cubicBezTo>
                    <a:cubicBezTo>
                      <a:pt x="4406" y="653324"/>
                      <a:pt x="8039" y="649158"/>
                      <a:pt x="11723" y="649158"/>
                    </a:cubicBezTo>
                    <a:cubicBezTo>
                      <a:pt x="15407" y="649158"/>
                      <a:pt x="16708" y="654615"/>
                      <a:pt x="19538" y="656974"/>
                    </a:cubicBezTo>
                    <a:cubicBezTo>
                      <a:pt x="24541" y="661144"/>
                      <a:pt x="29959" y="664789"/>
                      <a:pt x="35169" y="668697"/>
                    </a:cubicBezTo>
                    <a:cubicBezTo>
                      <a:pt x="36472" y="673907"/>
                      <a:pt x="36098" y="679859"/>
                      <a:pt x="39077" y="684327"/>
                    </a:cubicBezTo>
                    <a:cubicBezTo>
                      <a:pt x="41682" y="688235"/>
                      <a:pt x="47479" y="688822"/>
                      <a:pt x="50800" y="692143"/>
                    </a:cubicBezTo>
                    <a:cubicBezTo>
                      <a:pt x="54121" y="695464"/>
                      <a:pt x="55608" y="700258"/>
                      <a:pt x="58615" y="703866"/>
                    </a:cubicBezTo>
                    <a:cubicBezTo>
                      <a:pt x="62153" y="708111"/>
                      <a:pt x="66430" y="711681"/>
                      <a:pt x="70338" y="715589"/>
                    </a:cubicBezTo>
                    <a:cubicBezTo>
                      <a:pt x="76851" y="699958"/>
                      <a:pt x="82305" y="683843"/>
                      <a:pt x="89877" y="668697"/>
                    </a:cubicBezTo>
                    <a:cubicBezTo>
                      <a:pt x="92482" y="663487"/>
                      <a:pt x="94306" y="657806"/>
                      <a:pt x="97692" y="653066"/>
                    </a:cubicBezTo>
                    <a:cubicBezTo>
                      <a:pt x="100904" y="648569"/>
                      <a:pt x="105877" y="645588"/>
                      <a:pt x="109415" y="641343"/>
                    </a:cubicBezTo>
                    <a:cubicBezTo>
                      <a:pt x="112422" y="637735"/>
                      <a:pt x="114626" y="633528"/>
                      <a:pt x="117231" y="629620"/>
                    </a:cubicBezTo>
                    <a:cubicBezTo>
                      <a:pt x="126393" y="602128"/>
                      <a:pt x="114468" y="636067"/>
                      <a:pt x="128954" y="602266"/>
                    </a:cubicBezTo>
                    <a:cubicBezTo>
                      <a:pt x="130577" y="598480"/>
                      <a:pt x="131559" y="594451"/>
                      <a:pt x="132861" y="590543"/>
                    </a:cubicBezTo>
                    <a:cubicBezTo>
                      <a:pt x="135466" y="593148"/>
                      <a:pt x="139181" y="594991"/>
                      <a:pt x="140677" y="598358"/>
                    </a:cubicBezTo>
                    <a:cubicBezTo>
                      <a:pt x="150249" y="619895"/>
                      <a:pt x="147902" y="630577"/>
                      <a:pt x="152400" y="653066"/>
                    </a:cubicBezTo>
                    <a:cubicBezTo>
                      <a:pt x="153208" y="657105"/>
                      <a:pt x="155005" y="660881"/>
                      <a:pt x="156308" y="664789"/>
                    </a:cubicBezTo>
                    <a:cubicBezTo>
                      <a:pt x="163116" y="651171"/>
                      <a:pt x="166949" y="644588"/>
                      <a:pt x="171938" y="629620"/>
                    </a:cubicBezTo>
                    <a:cubicBezTo>
                      <a:pt x="173636" y="624525"/>
                      <a:pt x="173665" y="618897"/>
                      <a:pt x="175846" y="613989"/>
                    </a:cubicBezTo>
                    <a:cubicBezTo>
                      <a:pt x="183615" y="596508"/>
                      <a:pt x="187144" y="594875"/>
                      <a:pt x="199292" y="582727"/>
                    </a:cubicBezTo>
                    <a:cubicBezTo>
                      <a:pt x="203200" y="586635"/>
                      <a:pt x="208544" y="589507"/>
                      <a:pt x="211015" y="594450"/>
                    </a:cubicBezTo>
                    <a:cubicBezTo>
                      <a:pt x="213985" y="600391"/>
                      <a:pt x="208281" y="613989"/>
                      <a:pt x="214923" y="613989"/>
                    </a:cubicBezTo>
                    <a:cubicBezTo>
                      <a:pt x="217376" y="613989"/>
                      <a:pt x="232657" y="582428"/>
                      <a:pt x="234461" y="578820"/>
                    </a:cubicBezTo>
                    <a:cubicBezTo>
                      <a:pt x="240974" y="582728"/>
                      <a:pt x="246405" y="590543"/>
                      <a:pt x="254000" y="590543"/>
                    </a:cubicBezTo>
                    <a:cubicBezTo>
                      <a:pt x="260513" y="590543"/>
                      <a:pt x="264331" y="582606"/>
                      <a:pt x="269631" y="578820"/>
                    </a:cubicBezTo>
                    <a:cubicBezTo>
                      <a:pt x="284532" y="568176"/>
                      <a:pt x="280963" y="571160"/>
                      <a:pt x="300892" y="563189"/>
                    </a:cubicBezTo>
                    <a:cubicBezTo>
                      <a:pt x="302195" y="565143"/>
                      <a:pt x="313919" y="585983"/>
                      <a:pt x="320431" y="582727"/>
                    </a:cubicBezTo>
                    <a:cubicBezTo>
                      <a:pt x="327224" y="579330"/>
                      <a:pt x="327153" y="568905"/>
                      <a:pt x="332154" y="563189"/>
                    </a:cubicBezTo>
                    <a:cubicBezTo>
                      <a:pt x="336443" y="558288"/>
                      <a:pt x="342944" y="555823"/>
                      <a:pt x="347785" y="551466"/>
                    </a:cubicBezTo>
                    <a:cubicBezTo>
                      <a:pt x="356000" y="544072"/>
                      <a:pt x="363416" y="535835"/>
                      <a:pt x="371231" y="528020"/>
                    </a:cubicBezTo>
                    <a:lnTo>
                      <a:pt x="382954" y="516297"/>
                    </a:lnTo>
                    <a:cubicBezTo>
                      <a:pt x="389285" y="503635"/>
                      <a:pt x="395011" y="490239"/>
                      <a:pt x="406400" y="481127"/>
                    </a:cubicBezTo>
                    <a:cubicBezTo>
                      <a:pt x="410067" y="478193"/>
                      <a:pt x="414215" y="475917"/>
                      <a:pt x="418123" y="473312"/>
                    </a:cubicBezTo>
                    <a:cubicBezTo>
                      <a:pt x="436733" y="501227"/>
                      <a:pt x="431476" y="487645"/>
                      <a:pt x="437661" y="512389"/>
                    </a:cubicBezTo>
                    <a:cubicBezTo>
                      <a:pt x="442871" y="511086"/>
                      <a:pt x="449214" y="511976"/>
                      <a:pt x="453292" y="508481"/>
                    </a:cubicBezTo>
                    <a:cubicBezTo>
                      <a:pt x="459059" y="503538"/>
                      <a:pt x="460072" y="494710"/>
                      <a:pt x="465015" y="488943"/>
                    </a:cubicBezTo>
                    <a:cubicBezTo>
                      <a:pt x="468071" y="485377"/>
                      <a:pt x="472830" y="483732"/>
                      <a:pt x="476738" y="481127"/>
                    </a:cubicBezTo>
                    <a:cubicBezTo>
                      <a:pt x="479343" y="477219"/>
                      <a:pt x="482224" y="473482"/>
                      <a:pt x="484554" y="469404"/>
                    </a:cubicBezTo>
                    <a:cubicBezTo>
                      <a:pt x="487444" y="464347"/>
                      <a:pt x="489138" y="458621"/>
                      <a:pt x="492369" y="453774"/>
                    </a:cubicBezTo>
                    <a:cubicBezTo>
                      <a:pt x="494413" y="450708"/>
                      <a:pt x="497580" y="448563"/>
                      <a:pt x="500185" y="445958"/>
                    </a:cubicBezTo>
                    <a:cubicBezTo>
                      <a:pt x="501487" y="442050"/>
                      <a:pt x="499973" y="434235"/>
                      <a:pt x="504092" y="434235"/>
                    </a:cubicBezTo>
                    <a:cubicBezTo>
                      <a:pt x="518230" y="434235"/>
                      <a:pt x="528191" y="462894"/>
                      <a:pt x="531446" y="469404"/>
                    </a:cubicBezTo>
                    <a:cubicBezTo>
                      <a:pt x="532749" y="477219"/>
                      <a:pt x="533800" y="485081"/>
                      <a:pt x="535354" y="492850"/>
                    </a:cubicBezTo>
                    <a:cubicBezTo>
                      <a:pt x="540527" y="518716"/>
                      <a:pt x="539345" y="499424"/>
                      <a:pt x="543169" y="531927"/>
                    </a:cubicBezTo>
                    <a:cubicBezTo>
                      <a:pt x="544850" y="546216"/>
                      <a:pt x="545774" y="560584"/>
                      <a:pt x="547077" y="574912"/>
                    </a:cubicBezTo>
                    <a:cubicBezTo>
                      <a:pt x="549682" y="568399"/>
                      <a:pt x="553046" y="562141"/>
                      <a:pt x="554892" y="555374"/>
                    </a:cubicBezTo>
                    <a:cubicBezTo>
                      <a:pt x="562316" y="528153"/>
                      <a:pt x="555214" y="537369"/>
                      <a:pt x="562708" y="512389"/>
                    </a:cubicBezTo>
                    <a:cubicBezTo>
                      <a:pt x="564724" y="505670"/>
                      <a:pt x="567918" y="499363"/>
                      <a:pt x="570523" y="492850"/>
                    </a:cubicBezTo>
                    <a:cubicBezTo>
                      <a:pt x="571826" y="475917"/>
                      <a:pt x="572683" y="458943"/>
                      <a:pt x="574431" y="442050"/>
                    </a:cubicBezTo>
                    <a:cubicBezTo>
                      <a:pt x="581113" y="377458"/>
                      <a:pt x="573368" y="397284"/>
                      <a:pt x="590061" y="363897"/>
                    </a:cubicBezTo>
                    <a:cubicBezTo>
                      <a:pt x="597720" y="317947"/>
                      <a:pt x="590103" y="359798"/>
                      <a:pt x="597877" y="324820"/>
                    </a:cubicBezTo>
                    <a:cubicBezTo>
                      <a:pt x="599318" y="318336"/>
                      <a:pt x="599685" y="311582"/>
                      <a:pt x="601785" y="305281"/>
                    </a:cubicBezTo>
                    <a:cubicBezTo>
                      <a:pt x="603627" y="299755"/>
                      <a:pt x="607305" y="295004"/>
                      <a:pt x="609600" y="289650"/>
                    </a:cubicBezTo>
                    <a:cubicBezTo>
                      <a:pt x="619306" y="267002"/>
                      <a:pt x="606306" y="288731"/>
                      <a:pt x="621323" y="266204"/>
                    </a:cubicBezTo>
                    <a:cubicBezTo>
                      <a:pt x="635042" y="286783"/>
                      <a:pt x="626548" y="271461"/>
                      <a:pt x="636954" y="305281"/>
                    </a:cubicBezTo>
                    <a:cubicBezTo>
                      <a:pt x="639377" y="313155"/>
                      <a:pt x="642601" y="320779"/>
                      <a:pt x="644769" y="328727"/>
                    </a:cubicBezTo>
                    <a:cubicBezTo>
                      <a:pt x="649187" y="344927"/>
                      <a:pt x="649535" y="358845"/>
                      <a:pt x="652585" y="375620"/>
                    </a:cubicBezTo>
                    <a:cubicBezTo>
                      <a:pt x="656136" y="395150"/>
                      <a:pt x="655833" y="386229"/>
                      <a:pt x="660400" y="402974"/>
                    </a:cubicBezTo>
                    <a:cubicBezTo>
                      <a:pt x="670197" y="438898"/>
                      <a:pt x="660246" y="426267"/>
                      <a:pt x="676031" y="442050"/>
                    </a:cubicBezTo>
                    <a:cubicBezTo>
                      <a:pt x="680340" y="424812"/>
                      <a:pt x="689266" y="387406"/>
                      <a:pt x="695569" y="379527"/>
                    </a:cubicBezTo>
                    <a:lnTo>
                      <a:pt x="711200" y="359989"/>
                    </a:lnTo>
                    <a:cubicBezTo>
                      <a:pt x="712503" y="354779"/>
                      <a:pt x="710304" y="346760"/>
                      <a:pt x="715108" y="344358"/>
                    </a:cubicBezTo>
                    <a:cubicBezTo>
                      <a:pt x="719309" y="342258"/>
                      <a:pt x="723897" y="348506"/>
                      <a:pt x="726831" y="352174"/>
                    </a:cubicBezTo>
                    <a:cubicBezTo>
                      <a:pt x="729404" y="355390"/>
                      <a:pt x="728619" y="360365"/>
                      <a:pt x="730738" y="363897"/>
                    </a:cubicBezTo>
                    <a:cubicBezTo>
                      <a:pt x="732634" y="367056"/>
                      <a:pt x="736195" y="368882"/>
                      <a:pt x="738554" y="371712"/>
                    </a:cubicBezTo>
                    <a:cubicBezTo>
                      <a:pt x="742724" y="376715"/>
                      <a:pt x="746369" y="382133"/>
                      <a:pt x="750277" y="387343"/>
                    </a:cubicBezTo>
                    <a:cubicBezTo>
                      <a:pt x="751580" y="379528"/>
                      <a:pt x="752263" y="371584"/>
                      <a:pt x="754185" y="363897"/>
                    </a:cubicBezTo>
                    <a:cubicBezTo>
                      <a:pt x="760673" y="337946"/>
                      <a:pt x="766161" y="338422"/>
                      <a:pt x="769815" y="309189"/>
                    </a:cubicBezTo>
                    <a:cubicBezTo>
                      <a:pt x="774234" y="273840"/>
                      <a:pt x="770402" y="287890"/>
                      <a:pt x="777631" y="266204"/>
                    </a:cubicBezTo>
                    <a:cubicBezTo>
                      <a:pt x="780236" y="270112"/>
                      <a:pt x="783596" y="273610"/>
                      <a:pt x="785446" y="277927"/>
                    </a:cubicBezTo>
                    <a:cubicBezTo>
                      <a:pt x="787562" y="282863"/>
                      <a:pt x="787879" y="288394"/>
                      <a:pt x="789354" y="293558"/>
                    </a:cubicBezTo>
                    <a:cubicBezTo>
                      <a:pt x="790486" y="297519"/>
                      <a:pt x="792129" y="301320"/>
                      <a:pt x="793261" y="305281"/>
                    </a:cubicBezTo>
                    <a:cubicBezTo>
                      <a:pt x="794736" y="310445"/>
                      <a:pt x="794767" y="316108"/>
                      <a:pt x="797169" y="320912"/>
                    </a:cubicBezTo>
                    <a:cubicBezTo>
                      <a:pt x="798817" y="324207"/>
                      <a:pt x="802380" y="326122"/>
                      <a:pt x="804985" y="328727"/>
                    </a:cubicBezTo>
                    <a:cubicBezTo>
                      <a:pt x="812197" y="278237"/>
                      <a:pt x="803890" y="324741"/>
                      <a:pt x="820615" y="266204"/>
                    </a:cubicBezTo>
                    <a:cubicBezTo>
                      <a:pt x="822440" y="259818"/>
                      <a:pt x="822423" y="252967"/>
                      <a:pt x="824523" y="246666"/>
                    </a:cubicBezTo>
                    <a:cubicBezTo>
                      <a:pt x="827829" y="236747"/>
                      <a:pt x="834435" y="227890"/>
                      <a:pt x="840154" y="219312"/>
                    </a:cubicBezTo>
                    <a:cubicBezTo>
                      <a:pt x="844398" y="202335"/>
                      <a:pt x="843848" y="201538"/>
                      <a:pt x="851877" y="184143"/>
                    </a:cubicBezTo>
                    <a:cubicBezTo>
                      <a:pt x="856759" y="173565"/>
                      <a:pt x="867508" y="152881"/>
                      <a:pt x="867508" y="152881"/>
                    </a:cubicBezTo>
                    <a:cubicBezTo>
                      <a:pt x="875358" y="164656"/>
                      <a:pt x="877188" y="166351"/>
                      <a:pt x="883138" y="180235"/>
                    </a:cubicBezTo>
                    <a:cubicBezTo>
                      <a:pt x="886502" y="188086"/>
                      <a:pt x="888970" y="199654"/>
                      <a:pt x="890954" y="207589"/>
                    </a:cubicBezTo>
                    <a:cubicBezTo>
                      <a:pt x="894862" y="203681"/>
                      <a:pt x="899284" y="200228"/>
                      <a:pt x="902677" y="195866"/>
                    </a:cubicBezTo>
                    <a:cubicBezTo>
                      <a:pt x="908444" y="188452"/>
                      <a:pt x="918308" y="172420"/>
                      <a:pt x="918308" y="172420"/>
                    </a:cubicBezTo>
                    <a:cubicBezTo>
                      <a:pt x="922216" y="178933"/>
                      <a:pt x="927629" y="184753"/>
                      <a:pt x="930031" y="191958"/>
                    </a:cubicBezTo>
                    <a:cubicBezTo>
                      <a:pt x="934232" y="204560"/>
                      <a:pt x="937846" y="231035"/>
                      <a:pt x="937846" y="231035"/>
                    </a:cubicBezTo>
                    <a:cubicBezTo>
                      <a:pt x="943056" y="225825"/>
                      <a:pt x="948682" y="220999"/>
                      <a:pt x="953477" y="215404"/>
                    </a:cubicBezTo>
                    <a:cubicBezTo>
                      <a:pt x="956533" y="211838"/>
                      <a:pt x="956632" y="204263"/>
                      <a:pt x="961292" y="203681"/>
                    </a:cubicBezTo>
                    <a:cubicBezTo>
                      <a:pt x="969467" y="202659"/>
                      <a:pt x="976923" y="208892"/>
                      <a:pt x="984738" y="211497"/>
                    </a:cubicBezTo>
                    <a:cubicBezTo>
                      <a:pt x="987312" y="219218"/>
                      <a:pt x="989576" y="229435"/>
                      <a:pt x="996461" y="234943"/>
                    </a:cubicBezTo>
                    <a:cubicBezTo>
                      <a:pt x="999678" y="237516"/>
                      <a:pt x="1004399" y="237227"/>
                      <a:pt x="1008185" y="238850"/>
                    </a:cubicBezTo>
                    <a:cubicBezTo>
                      <a:pt x="1040261" y="252597"/>
                      <a:pt x="1006086" y="244696"/>
                      <a:pt x="1058985" y="250574"/>
                    </a:cubicBezTo>
                    <a:cubicBezTo>
                      <a:pt x="1069405" y="247969"/>
                      <a:pt x="1080152" y="246429"/>
                      <a:pt x="1090246" y="242758"/>
                    </a:cubicBezTo>
                    <a:cubicBezTo>
                      <a:pt x="1101280" y="238746"/>
                      <a:pt x="1107622" y="228417"/>
                      <a:pt x="1113692" y="219312"/>
                    </a:cubicBezTo>
                    <a:cubicBezTo>
                      <a:pt x="1117905" y="212993"/>
                      <a:pt x="1121202" y="206093"/>
                      <a:pt x="1125415" y="199774"/>
                    </a:cubicBezTo>
                    <a:cubicBezTo>
                      <a:pt x="1145706" y="169337"/>
                      <a:pt x="1129688" y="199043"/>
                      <a:pt x="1144954" y="168512"/>
                    </a:cubicBezTo>
                    <a:cubicBezTo>
                      <a:pt x="1146256" y="163302"/>
                      <a:pt x="1146975" y="157910"/>
                      <a:pt x="1148861" y="152881"/>
                    </a:cubicBezTo>
                    <a:cubicBezTo>
                      <a:pt x="1150906" y="147426"/>
                      <a:pt x="1154382" y="142604"/>
                      <a:pt x="1156677" y="137250"/>
                    </a:cubicBezTo>
                    <a:cubicBezTo>
                      <a:pt x="1158300" y="133464"/>
                      <a:pt x="1159282" y="129435"/>
                      <a:pt x="1160585" y="125527"/>
                    </a:cubicBezTo>
                    <a:cubicBezTo>
                      <a:pt x="1159282" y="164604"/>
                      <a:pt x="1158908" y="203723"/>
                      <a:pt x="1156677" y="242758"/>
                    </a:cubicBezTo>
                    <a:cubicBezTo>
                      <a:pt x="1156223" y="250695"/>
                      <a:pt x="1150735" y="269492"/>
                      <a:pt x="1148861" y="277927"/>
                    </a:cubicBezTo>
                    <a:cubicBezTo>
                      <a:pt x="1138937" y="322587"/>
                      <a:pt x="1150579" y="274968"/>
                      <a:pt x="1141046" y="313097"/>
                    </a:cubicBezTo>
                    <a:cubicBezTo>
                      <a:pt x="1142349" y="363897"/>
                      <a:pt x="1141574" y="414793"/>
                      <a:pt x="1144954" y="465497"/>
                    </a:cubicBezTo>
                    <a:cubicBezTo>
                      <a:pt x="1145502" y="473717"/>
                      <a:pt x="1152769" y="488943"/>
                      <a:pt x="1152769" y="488943"/>
                    </a:cubicBezTo>
                    <a:cubicBezTo>
                      <a:pt x="1155374" y="485035"/>
                      <a:pt x="1158485" y="481421"/>
                      <a:pt x="1160585" y="477220"/>
                    </a:cubicBezTo>
                    <a:cubicBezTo>
                      <a:pt x="1163722" y="470946"/>
                      <a:pt x="1164682" y="463629"/>
                      <a:pt x="1168400" y="457681"/>
                    </a:cubicBezTo>
                    <a:cubicBezTo>
                      <a:pt x="1171329" y="452995"/>
                      <a:pt x="1176215" y="449866"/>
                      <a:pt x="1180123" y="445958"/>
                    </a:cubicBezTo>
                    <a:cubicBezTo>
                      <a:pt x="1189103" y="419017"/>
                      <a:pt x="1182112" y="428337"/>
                      <a:pt x="1195754" y="414697"/>
                    </a:cubicBezTo>
                    <a:cubicBezTo>
                      <a:pt x="1197056" y="410789"/>
                      <a:pt x="1198768" y="406995"/>
                      <a:pt x="1199661" y="402974"/>
                    </a:cubicBezTo>
                    <a:cubicBezTo>
                      <a:pt x="1201380" y="395239"/>
                      <a:pt x="1200787" y="386946"/>
                      <a:pt x="1203569" y="379527"/>
                    </a:cubicBezTo>
                    <a:cubicBezTo>
                      <a:pt x="1204863" y="376077"/>
                      <a:pt x="1208780" y="374317"/>
                      <a:pt x="1211385" y="371712"/>
                    </a:cubicBezTo>
                    <a:cubicBezTo>
                      <a:pt x="1219571" y="330774"/>
                      <a:pt x="1209887" y="374999"/>
                      <a:pt x="1223108" y="328727"/>
                    </a:cubicBezTo>
                    <a:cubicBezTo>
                      <a:pt x="1227534" y="313235"/>
                      <a:pt x="1230924" y="297466"/>
                      <a:pt x="1234831" y="281835"/>
                    </a:cubicBezTo>
                    <a:cubicBezTo>
                      <a:pt x="1236133" y="276625"/>
                      <a:pt x="1235759" y="270673"/>
                      <a:pt x="1238738" y="266204"/>
                    </a:cubicBezTo>
                    <a:lnTo>
                      <a:pt x="1246554" y="254481"/>
                    </a:lnTo>
                    <a:cubicBezTo>
                      <a:pt x="1249159" y="245363"/>
                      <a:pt x="1252237" y="236367"/>
                      <a:pt x="1254369" y="227127"/>
                    </a:cubicBezTo>
                    <a:cubicBezTo>
                      <a:pt x="1257039" y="215555"/>
                      <a:pt x="1258467" y="190402"/>
                      <a:pt x="1266092" y="180235"/>
                    </a:cubicBezTo>
                    <a:lnTo>
                      <a:pt x="1277815" y="164604"/>
                    </a:lnTo>
                    <a:cubicBezTo>
                      <a:pt x="1280420" y="167209"/>
                      <a:pt x="1283329" y="169543"/>
                      <a:pt x="1285631" y="172420"/>
                    </a:cubicBezTo>
                    <a:cubicBezTo>
                      <a:pt x="1288565" y="176087"/>
                      <a:pt x="1290125" y="180822"/>
                      <a:pt x="1293446" y="184143"/>
                    </a:cubicBezTo>
                    <a:cubicBezTo>
                      <a:pt x="1296767" y="187464"/>
                      <a:pt x="1301261" y="189353"/>
                      <a:pt x="1305169" y="191958"/>
                    </a:cubicBezTo>
                    <a:cubicBezTo>
                      <a:pt x="1309077" y="190655"/>
                      <a:pt x="1314709" y="191543"/>
                      <a:pt x="1316892" y="188050"/>
                    </a:cubicBezTo>
                    <a:cubicBezTo>
                      <a:pt x="1344328" y="144154"/>
                      <a:pt x="1309398" y="175900"/>
                      <a:pt x="1332523" y="145066"/>
                    </a:cubicBezTo>
                    <a:cubicBezTo>
                      <a:pt x="1336944" y="139171"/>
                      <a:pt x="1348154" y="129435"/>
                      <a:pt x="1348154" y="129435"/>
                    </a:cubicBezTo>
                    <a:cubicBezTo>
                      <a:pt x="1353364" y="137250"/>
                      <a:pt x="1358952" y="144827"/>
                      <a:pt x="1363785" y="152881"/>
                    </a:cubicBezTo>
                    <a:cubicBezTo>
                      <a:pt x="1371026" y="164950"/>
                      <a:pt x="1371466" y="168109"/>
                      <a:pt x="1375508" y="180235"/>
                    </a:cubicBezTo>
                    <a:cubicBezTo>
                      <a:pt x="1376165" y="184179"/>
                      <a:pt x="1381501" y="217753"/>
                      <a:pt x="1383323" y="223220"/>
                    </a:cubicBezTo>
                    <a:cubicBezTo>
                      <a:pt x="1385165" y="228746"/>
                      <a:pt x="1388533" y="233640"/>
                      <a:pt x="1391138" y="238850"/>
                    </a:cubicBezTo>
                    <a:cubicBezTo>
                      <a:pt x="1392441" y="245363"/>
                      <a:pt x="1388602" y="256778"/>
                      <a:pt x="1395046" y="258389"/>
                    </a:cubicBezTo>
                    <a:cubicBezTo>
                      <a:pt x="1399554" y="259516"/>
                      <a:pt x="1413436" y="229426"/>
                      <a:pt x="1414585" y="227127"/>
                    </a:cubicBezTo>
                    <a:cubicBezTo>
                      <a:pt x="1415887" y="221917"/>
                      <a:pt x="1416913" y="216630"/>
                      <a:pt x="1418492" y="211497"/>
                    </a:cubicBezTo>
                    <a:cubicBezTo>
                      <a:pt x="1422126" y="199686"/>
                      <a:pt x="1428183" y="188516"/>
                      <a:pt x="1430215" y="176327"/>
                    </a:cubicBezTo>
                    <a:cubicBezTo>
                      <a:pt x="1435006" y="147583"/>
                      <a:pt x="1432201" y="160568"/>
                      <a:pt x="1438031" y="137250"/>
                    </a:cubicBezTo>
                    <a:cubicBezTo>
                      <a:pt x="1439333" y="125527"/>
                      <a:pt x="1433598" y="110421"/>
                      <a:pt x="1441938" y="102081"/>
                    </a:cubicBezTo>
                    <a:cubicBezTo>
                      <a:pt x="1447309" y="96710"/>
                      <a:pt x="1449583" y="115212"/>
                      <a:pt x="1453661" y="121620"/>
                    </a:cubicBezTo>
                    <a:cubicBezTo>
                      <a:pt x="1458704" y="129544"/>
                      <a:pt x="1469292" y="145066"/>
                      <a:pt x="1469292" y="145066"/>
                    </a:cubicBezTo>
                    <a:cubicBezTo>
                      <a:pt x="1481095" y="86054"/>
                      <a:pt x="1466057" y="159628"/>
                      <a:pt x="1477108" y="109897"/>
                    </a:cubicBezTo>
                    <a:cubicBezTo>
                      <a:pt x="1477766" y="106934"/>
                      <a:pt x="1481430" y="83874"/>
                      <a:pt x="1484923" y="78635"/>
                    </a:cubicBezTo>
                    <a:cubicBezTo>
                      <a:pt x="1487988" y="74037"/>
                      <a:pt x="1492738" y="70820"/>
                      <a:pt x="1496646" y="66912"/>
                    </a:cubicBezTo>
                    <a:cubicBezTo>
                      <a:pt x="1503159" y="69517"/>
                      <a:pt x="1510708" y="70345"/>
                      <a:pt x="1516185" y="74727"/>
                    </a:cubicBezTo>
                    <a:cubicBezTo>
                      <a:pt x="1546612" y="99069"/>
                      <a:pt x="1522524" y="104774"/>
                      <a:pt x="1551354" y="90358"/>
                    </a:cubicBezTo>
                    <a:cubicBezTo>
                      <a:pt x="1568710" y="55645"/>
                      <a:pt x="1547150" y="94647"/>
                      <a:pt x="1574800" y="59097"/>
                    </a:cubicBezTo>
                    <a:cubicBezTo>
                      <a:pt x="1591009" y="38257"/>
                      <a:pt x="1582838" y="45553"/>
                      <a:pt x="1590431" y="27835"/>
                    </a:cubicBezTo>
                    <a:cubicBezTo>
                      <a:pt x="1592726" y="22481"/>
                      <a:pt x="1595951" y="17558"/>
                      <a:pt x="1598246" y="12204"/>
                    </a:cubicBezTo>
                    <a:cubicBezTo>
                      <a:pt x="1599869" y="8418"/>
                      <a:pt x="1599869" y="3908"/>
                      <a:pt x="1602154" y="481"/>
                    </a:cubicBezTo>
                    <a:cubicBezTo>
                      <a:pt x="1602876" y="-603"/>
                      <a:pt x="1604759" y="481"/>
                      <a:pt x="1606061" y="481"/>
                    </a:cubicBezTo>
                  </a:path>
                </a:pathLst>
              </a:custGeom>
              <a:noFill/>
              <a:ln w="28575" cap="flat" cmpd="sng" algn="ctr">
                <a:solidFill>
                  <a:srgbClr val="00FF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E663661E-9AEB-AC79-A01F-E0F2E2461D50}"/>
                  </a:ext>
                </a:extLst>
              </p:cNvPr>
              <p:cNvSpPr/>
              <p:nvPr/>
            </p:nvSpPr>
            <p:spPr>
              <a:xfrm rot="10800000" flipH="1">
                <a:off x="955240" y="1699400"/>
                <a:ext cx="2520840" cy="904991"/>
              </a:xfrm>
              <a:custGeom>
                <a:avLst/>
                <a:gdLst>
                  <a:gd name="connsiteX0" fmla="*/ 0 w 1606061"/>
                  <a:gd name="connsiteY0" fmla="*/ 735127 h 735127"/>
                  <a:gd name="connsiteX1" fmla="*/ 3908 w 1606061"/>
                  <a:gd name="connsiteY1" fmla="*/ 656974 h 735127"/>
                  <a:gd name="connsiteX2" fmla="*/ 11723 w 1606061"/>
                  <a:gd name="connsiteY2" fmla="*/ 649158 h 735127"/>
                  <a:gd name="connsiteX3" fmla="*/ 19538 w 1606061"/>
                  <a:gd name="connsiteY3" fmla="*/ 656974 h 735127"/>
                  <a:gd name="connsiteX4" fmla="*/ 35169 w 1606061"/>
                  <a:gd name="connsiteY4" fmla="*/ 668697 h 735127"/>
                  <a:gd name="connsiteX5" fmla="*/ 39077 w 1606061"/>
                  <a:gd name="connsiteY5" fmla="*/ 684327 h 735127"/>
                  <a:gd name="connsiteX6" fmla="*/ 50800 w 1606061"/>
                  <a:gd name="connsiteY6" fmla="*/ 692143 h 735127"/>
                  <a:gd name="connsiteX7" fmla="*/ 58615 w 1606061"/>
                  <a:gd name="connsiteY7" fmla="*/ 703866 h 735127"/>
                  <a:gd name="connsiteX8" fmla="*/ 70338 w 1606061"/>
                  <a:gd name="connsiteY8" fmla="*/ 715589 h 735127"/>
                  <a:gd name="connsiteX9" fmla="*/ 89877 w 1606061"/>
                  <a:gd name="connsiteY9" fmla="*/ 668697 h 735127"/>
                  <a:gd name="connsiteX10" fmla="*/ 97692 w 1606061"/>
                  <a:gd name="connsiteY10" fmla="*/ 653066 h 735127"/>
                  <a:gd name="connsiteX11" fmla="*/ 109415 w 1606061"/>
                  <a:gd name="connsiteY11" fmla="*/ 641343 h 735127"/>
                  <a:gd name="connsiteX12" fmla="*/ 117231 w 1606061"/>
                  <a:gd name="connsiteY12" fmla="*/ 629620 h 735127"/>
                  <a:gd name="connsiteX13" fmla="*/ 128954 w 1606061"/>
                  <a:gd name="connsiteY13" fmla="*/ 602266 h 735127"/>
                  <a:gd name="connsiteX14" fmla="*/ 132861 w 1606061"/>
                  <a:gd name="connsiteY14" fmla="*/ 590543 h 735127"/>
                  <a:gd name="connsiteX15" fmla="*/ 140677 w 1606061"/>
                  <a:gd name="connsiteY15" fmla="*/ 598358 h 735127"/>
                  <a:gd name="connsiteX16" fmla="*/ 152400 w 1606061"/>
                  <a:gd name="connsiteY16" fmla="*/ 653066 h 735127"/>
                  <a:gd name="connsiteX17" fmla="*/ 156308 w 1606061"/>
                  <a:gd name="connsiteY17" fmla="*/ 664789 h 735127"/>
                  <a:gd name="connsiteX18" fmla="*/ 171938 w 1606061"/>
                  <a:gd name="connsiteY18" fmla="*/ 629620 h 735127"/>
                  <a:gd name="connsiteX19" fmla="*/ 175846 w 1606061"/>
                  <a:gd name="connsiteY19" fmla="*/ 613989 h 735127"/>
                  <a:gd name="connsiteX20" fmla="*/ 199292 w 1606061"/>
                  <a:gd name="connsiteY20" fmla="*/ 582727 h 735127"/>
                  <a:gd name="connsiteX21" fmla="*/ 211015 w 1606061"/>
                  <a:gd name="connsiteY21" fmla="*/ 594450 h 735127"/>
                  <a:gd name="connsiteX22" fmla="*/ 214923 w 1606061"/>
                  <a:gd name="connsiteY22" fmla="*/ 613989 h 735127"/>
                  <a:gd name="connsiteX23" fmla="*/ 234461 w 1606061"/>
                  <a:gd name="connsiteY23" fmla="*/ 578820 h 735127"/>
                  <a:gd name="connsiteX24" fmla="*/ 254000 w 1606061"/>
                  <a:gd name="connsiteY24" fmla="*/ 590543 h 735127"/>
                  <a:gd name="connsiteX25" fmla="*/ 269631 w 1606061"/>
                  <a:gd name="connsiteY25" fmla="*/ 578820 h 735127"/>
                  <a:gd name="connsiteX26" fmla="*/ 300892 w 1606061"/>
                  <a:gd name="connsiteY26" fmla="*/ 563189 h 735127"/>
                  <a:gd name="connsiteX27" fmla="*/ 320431 w 1606061"/>
                  <a:gd name="connsiteY27" fmla="*/ 582727 h 735127"/>
                  <a:gd name="connsiteX28" fmla="*/ 332154 w 1606061"/>
                  <a:gd name="connsiteY28" fmla="*/ 563189 h 735127"/>
                  <a:gd name="connsiteX29" fmla="*/ 347785 w 1606061"/>
                  <a:gd name="connsiteY29" fmla="*/ 551466 h 735127"/>
                  <a:gd name="connsiteX30" fmla="*/ 371231 w 1606061"/>
                  <a:gd name="connsiteY30" fmla="*/ 528020 h 735127"/>
                  <a:gd name="connsiteX31" fmla="*/ 382954 w 1606061"/>
                  <a:gd name="connsiteY31" fmla="*/ 516297 h 735127"/>
                  <a:gd name="connsiteX32" fmla="*/ 406400 w 1606061"/>
                  <a:gd name="connsiteY32" fmla="*/ 481127 h 735127"/>
                  <a:gd name="connsiteX33" fmla="*/ 418123 w 1606061"/>
                  <a:gd name="connsiteY33" fmla="*/ 473312 h 735127"/>
                  <a:gd name="connsiteX34" fmla="*/ 437661 w 1606061"/>
                  <a:gd name="connsiteY34" fmla="*/ 512389 h 735127"/>
                  <a:gd name="connsiteX35" fmla="*/ 453292 w 1606061"/>
                  <a:gd name="connsiteY35" fmla="*/ 508481 h 735127"/>
                  <a:gd name="connsiteX36" fmla="*/ 465015 w 1606061"/>
                  <a:gd name="connsiteY36" fmla="*/ 488943 h 735127"/>
                  <a:gd name="connsiteX37" fmla="*/ 476738 w 1606061"/>
                  <a:gd name="connsiteY37" fmla="*/ 481127 h 735127"/>
                  <a:gd name="connsiteX38" fmla="*/ 484554 w 1606061"/>
                  <a:gd name="connsiteY38" fmla="*/ 469404 h 735127"/>
                  <a:gd name="connsiteX39" fmla="*/ 492369 w 1606061"/>
                  <a:gd name="connsiteY39" fmla="*/ 453774 h 735127"/>
                  <a:gd name="connsiteX40" fmla="*/ 500185 w 1606061"/>
                  <a:gd name="connsiteY40" fmla="*/ 445958 h 735127"/>
                  <a:gd name="connsiteX41" fmla="*/ 504092 w 1606061"/>
                  <a:gd name="connsiteY41" fmla="*/ 434235 h 735127"/>
                  <a:gd name="connsiteX42" fmla="*/ 531446 w 1606061"/>
                  <a:gd name="connsiteY42" fmla="*/ 469404 h 735127"/>
                  <a:gd name="connsiteX43" fmla="*/ 535354 w 1606061"/>
                  <a:gd name="connsiteY43" fmla="*/ 492850 h 735127"/>
                  <a:gd name="connsiteX44" fmla="*/ 543169 w 1606061"/>
                  <a:gd name="connsiteY44" fmla="*/ 531927 h 735127"/>
                  <a:gd name="connsiteX45" fmla="*/ 547077 w 1606061"/>
                  <a:gd name="connsiteY45" fmla="*/ 574912 h 735127"/>
                  <a:gd name="connsiteX46" fmla="*/ 554892 w 1606061"/>
                  <a:gd name="connsiteY46" fmla="*/ 555374 h 735127"/>
                  <a:gd name="connsiteX47" fmla="*/ 562708 w 1606061"/>
                  <a:gd name="connsiteY47" fmla="*/ 512389 h 735127"/>
                  <a:gd name="connsiteX48" fmla="*/ 570523 w 1606061"/>
                  <a:gd name="connsiteY48" fmla="*/ 492850 h 735127"/>
                  <a:gd name="connsiteX49" fmla="*/ 574431 w 1606061"/>
                  <a:gd name="connsiteY49" fmla="*/ 442050 h 735127"/>
                  <a:gd name="connsiteX50" fmla="*/ 590061 w 1606061"/>
                  <a:gd name="connsiteY50" fmla="*/ 363897 h 735127"/>
                  <a:gd name="connsiteX51" fmla="*/ 597877 w 1606061"/>
                  <a:gd name="connsiteY51" fmla="*/ 324820 h 735127"/>
                  <a:gd name="connsiteX52" fmla="*/ 601785 w 1606061"/>
                  <a:gd name="connsiteY52" fmla="*/ 305281 h 735127"/>
                  <a:gd name="connsiteX53" fmla="*/ 609600 w 1606061"/>
                  <a:gd name="connsiteY53" fmla="*/ 289650 h 735127"/>
                  <a:gd name="connsiteX54" fmla="*/ 621323 w 1606061"/>
                  <a:gd name="connsiteY54" fmla="*/ 266204 h 735127"/>
                  <a:gd name="connsiteX55" fmla="*/ 636954 w 1606061"/>
                  <a:gd name="connsiteY55" fmla="*/ 305281 h 735127"/>
                  <a:gd name="connsiteX56" fmla="*/ 644769 w 1606061"/>
                  <a:gd name="connsiteY56" fmla="*/ 328727 h 735127"/>
                  <a:gd name="connsiteX57" fmla="*/ 652585 w 1606061"/>
                  <a:gd name="connsiteY57" fmla="*/ 375620 h 735127"/>
                  <a:gd name="connsiteX58" fmla="*/ 660400 w 1606061"/>
                  <a:gd name="connsiteY58" fmla="*/ 402974 h 735127"/>
                  <a:gd name="connsiteX59" fmla="*/ 676031 w 1606061"/>
                  <a:gd name="connsiteY59" fmla="*/ 442050 h 735127"/>
                  <a:gd name="connsiteX60" fmla="*/ 695569 w 1606061"/>
                  <a:gd name="connsiteY60" fmla="*/ 379527 h 735127"/>
                  <a:gd name="connsiteX61" fmla="*/ 711200 w 1606061"/>
                  <a:gd name="connsiteY61" fmla="*/ 359989 h 735127"/>
                  <a:gd name="connsiteX62" fmla="*/ 715108 w 1606061"/>
                  <a:gd name="connsiteY62" fmla="*/ 344358 h 735127"/>
                  <a:gd name="connsiteX63" fmla="*/ 726831 w 1606061"/>
                  <a:gd name="connsiteY63" fmla="*/ 352174 h 735127"/>
                  <a:gd name="connsiteX64" fmla="*/ 730738 w 1606061"/>
                  <a:gd name="connsiteY64" fmla="*/ 363897 h 735127"/>
                  <a:gd name="connsiteX65" fmla="*/ 738554 w 1606061"/>
                  <a:gd name="connsiteY65" fmla="*/ 371712 h 735127"/>
                  <a:gd name="connsiteX66" fmla="*/ 750277 w 1606061"/>
                  <a:gd name="connsiteY66" fmla="*/ 387343 h 735127"/>
                  <a:gd name="connsiteX67" fmla="*/ 754185 w 1606061"/>
                  <a:gd name="connsiteY67" fmla="*/ 363897 h 735127"/>
                  <a:gd name="connsiteX68" fmla="*/ 769815 w 1606061"/>
                  <a:gd name="connsiteY68" fmla="*/ 309189 h 735127"/>
                  <a:gd name="connsiteX69" fmla="*/ 777631 w 1606061"/>
                  <a:gd name="connsiteY69" fmla="*/ 266204 h 735127"/>
                  <a:gd name="connsiteX70" fmla="*/ 785446 w 1606061"/>
                  <a:gd name="connsiteY70" fmla="*/ 277927 h 735127"/>
                  <a:gd name="connsiteX71" fmla="*/ 789354 w 1606061"/>
                  <a:gd name="connsiteY71" fmla="*/ 293558 h 735127"/>
                  <a:gd name="connsiteX72" fmla="*/ 793261 w 1606061"/>
                  <a:gd name="connsiteY72" fmla="*/ 305281 h 735127"/>
                  <a:gd name="connsiteX73" fmla="*/ 797169 w 1606061"/>
                  <a:gd name="connsiteY73" fmla="*/ 320912 h 735127"/>
                  <a:gd name="connsiteX74" fmla="*/ 804985 w 1606061"/>
                  <a:gd name="connsiteY74" fmla="*/ 328727 h 735127"/>
                  <a:gd name="connsiteX75" fmla="*/ 820615 w 1606061"/>
                  <a:gd name="connsiteY75" fmla="*/ 266204 h 735127"/>
                  <a:gd name="connsiteX76" fmla="*/ 824523 w 1606061"/>
                  <a:gd name="connsiteY76" fmla="*/ 246666 h 735127"/>
                  <a:gd name="connsiteX77" fmla="*/ 840154 w 1606061"/>
                  <a:gd name="connsiteY77" fmla="*/ 219312 h 735127"/>
                  <a:gd name="connsiteX78" fmla="*/ 851877 w 1606061"/>
                  <a:gd name="connsiteY78" fmla="*/ 184143 h 735127"/>
                  <a:gd name="connsiteX79" fmla="*/ 867508 w 1606061"/>
                  <a:gd name="connsiteY79" fmla="*/ 152881 h 735127"/>
                  <a:gd name="connsiteX80" fmla="*/ 883138 w 1606061"/>
                  <a:gd name="connsiteY80" fmla="*/ 180235 h 735127"/>
                  <a:gd name="connsiteX81" fmla="*/ 890954 w 1606061"/>
                  <a:gd name="connsiteY81" fmla="*/ 207589 h 735127"/>
                  <a:gd name="connsiteX82" fmla="*/ 902677 w 1606061"/>
                  <a:gd name="connsiteY82" fmla="*/ 195866 h 735127"/>
                  <a:gd name="connsiteX83" fmla="*/ 918308 w 1606061"/>
                  <a:gd name="connsiteY83" fmla="*/ 172420 h 735127"/>
                  <a:gd name="connsiteX84" fmla="*/ 930031 w 1606061"/>
                  <a:gd name="connsiteY84" fmla="*/ 191958 h 735127"/>
                  <a:gd name="connsiteX85" fmla="*/ 937846 w 1606061"/>
                  <a:gd name="connsiteY85" fmla="*/ 231035 h 735127"/>
                  <a:gd name="connsiteX86" fmla="*/ 953477 w 1606061"/>
                  <a:gd name="connsiteY86" fmla="*/ 215404 h 735127"/>
                  <a:gd name="connsiteX87" fmla="*/ 961292 w 1606061"/>
                  <a:gd name="connsiteY87" fmla="*/ 203681 h 735127"/>
                  <a:gd name="connsiteX88" fmla="*/ 984738 w 1606061"/>
                  <a:gd name="connsiteY88" fmla="*/ 211497 h 735127"/>
                  <a:gd name="connsiteX89" fmla="*/ 996461 w 1606061"/>
                  <a:gd name="connsiteY89" fmla="*/ 234943 h 735127"/>
                  <a:gd name="connsiteX90" fmla="*/ 1008185 w 1606061"/>
                  <a:gd name="connsiteY90" fmla="*/ 238850 h 735127"/>
                  <a:gd name="connsiteX91" fmla="*/ 1058985 w 1606061"/>
                  <a:gd name="connsiteY91" fmla="*/ 250574 h 735127"/>
                  <a:gd name="connsiteX92" fmla="*/ 1090246 w 1606061"/>
                  <a:gd name="connsiteY92" fmla="*/ 242758 h 735127"/>
                  <a:gd name="connsiteX93" fmla="*/ 1113692 w 1606061"/>
                  <a:gd name="connsiteY93" fmla="*/ 219312 h 735127"/>
                  <a:gd name="connsiteX94" fmla="*/ 1125415 w 1606061"/>
                  <a:gd name="connsiteY94" fmla="*/ 199774 h 735127"/>
                  <a:gd name="connsiteX95" fmla="*/ 1144954 w 1606061"/>
                  <a:gd name="connsiteY95" fmla="*/ 168512 h 735127"/>
                  <a:gd name="connsiteX96" fmla="*/ 1148861 w 1606061"/>
                  <a:gd name="connsiteY96" fmla="*/ 152881 h 735127"/>
                  <a:gd name="connsiteX97" fmla="*/ 1156677 w 1606061"/>
                  <a:gd name="connsiteY97" fmla="*/ 137250 h 735127"/>
                  <a:gd name="connsiteX98" fmla="*/ 1160585 w 1606061"/>
                  <a:gd name="connsiteY98" fmla="*/ 125527 h 735127"/>
                  <a:gd name="connsiteX99" fmla="*/ 1156677 w 1606061"/>
                  <a:gd name="connsiteY99" fmla="*/ 242758 h 735127"/>
                  <a:gd name="connsiteX100" fmla="*/ 1148861 w 1606061"/>
                  <a:gd name="connsiteY100" fmla="*/ 277927 h 735127"/>
                  <a:gd name="connsiteX101" fmla="*/ 1141046 w 1606061"/>
                  <a:gd name="connsiteY101" fmla="*/ 313097 h 735127"/>
                  <a:gd name="connsiteX102" fmla="*/ 1144954 w 1606061"/>
                  <a:gd name="connsiteY102" fmla="*/ 465497 h 735127"/>
                  <a:gd name="connsiteX103" fmla="*/ 1152769 w 1606061"/>
                  <a:gd name="connsiteY103" fmla="*/ 488943 h 735127"/>
                  <a:gd name="connsiteX104" fmla="*/ 1160585 w 1606061"/>
                  <a:gd name="connsiteY104" fmla="*/ 477220 h 735127"/>
                  <a:gd name="connsiteX105" fmla="*/ 1168400 w 1606061"/>
                  <a:gd name="connsiteY105" fmla="*/ 457681 h 735127"/>
                  <a:gd name="connsiteX106" fmla="*/ 1180123 w 1606061"/>
                  <a:gd name="connsiteY106" fmla="*/ 445958 h 735127"/>
                  <a:gd name="connsiteX107" fmla="*/ 1195754 w 1606061"/>
                  <a:gd name="connsiteY107" fmla="*/ 414697 h 735127"/>
                  <a:gd name="connsiteX108" fmla="*/ 1199661 w 1606061"/>
                  <a:gd name="connsiteY108" fmla="*/ 402974 h 735127"/>
                  <a:gd name="connsiteX109" fmla="*/ 1203569 w 1606061"/>
                  <a:gd name="connsiteY109" fmla="*/ 379527 h 735127"/>
                  <a:gd name="connsiteX110" fmla="*/ 1211385 w 1606061"/>
                  <a:gd name="connsiteY110" fmla="*/ 371712 h 735127"/>
                  <a:gd name="connsiteX111" fmla="*/ 1223108 w 1606061"/>
                  <a:gd name="connsiteY111" fmla="*/ 328727 h 735127"/>
                  <a:gd name="connsiteX112" fmla="*/ 1234831 w 1606061"/>
                  <a:gd name="connsiteY112" fmla="*/ 281835 h 735127"/>
                  <a:gd name="connsiteX113" fmla="*/ 1238738 w 1606061"/>
                  <a:gd name="connsiteY113" fmla="*/ 266204 h 735127"/>
                  <a:gd name="connsiteX114" fmla="*/ 1246554 w 1606061"/>
                  <a:gd name="connsiteY114" fmla="*/ 254481 h 735127"/>
                  <a:gd name="connsiteX115" fmla="*/ 1254369 w 1606061"/>
                  <a:gd name="connsiteY115" fmla="*/ 227127 h 735127"/>
                  <a:gd name="connsiteX116" fmla="*/ 1266092 w 1606061"/>
                  <a:gd name="connsiteY116" fmla="*/ 180235 h 735127"/>
                  <a:gd name="connsiteX117" fmla="*/ 1277815 w 1606061"/>
                  <a:gd name="connsiteY117" fmla="*/ 164604 h 735127"/>
                  <a:gd name="connsiteX118" fmla="*/ 1285631 w 1606061"/>
                  <a:gd name="connsiteY118" fmla="*/ 172420 h 735127"/>
                  <a:gd name="connsiteX119" fmla="*/ 1293446 w 1606061"/>
                  <a:gd name="connsiteY119" fmla="*/ 184143 h 735127"/>
                  <a:gd name="connsiteX120" fmla="*/ 1305169 w 1606061"/>
                  <a:gd name="connsiteY120" fmla="*/ 191958 h 735127"/>
                  <a:gd name="connsiteX121" fmla="*/ 1316892 w 1606061"/>
                  <a:gd name="connsiteY121" fmla="*/ 188050 h 735127"/>
                  <a:gd name="connsiteX122" fmla="*/ 1332523 w 1606061"/>
                  <a:gd name="connsiteY122" fmla="*/ 145066 h 735127"/>
                  <a:gd name="connsiteX123" fmla="*/ 1348154 w 1606061"/>
                  <a:gd name="connsiteY123" fmla="*/ 129435 h 735127"/>
                  <a:gd name="connsiteX124" fmla="*/ 1363785 w 1606061"/>
                  <a:gd name="connsiteY124" fmla="*/ 152881 h 735127"/>
                  <a:gd name="connsiteX125" fmla="*/ 1375508 w 1606061"/>
                  <a:gd name="connsiteY125" fmla="*/ 180235 h 735127"/>
                  <a:gd name="connsiteX126" fmla="*/ 1383323 w 1606061"/>
                  <a:gd name="connsiteY126" fmla="*/ 223220 h 735127"/>
                  <a:gd name="connsiteX127" fmla="*/ 1391138 w 1606061"/>
                  <a:gd name="connsiteY127" fmla="*/ 238850 h 735127"/>
                  <a:gd name="connsiteX128" fmla="*/ 1395046 w 1606061"/>
                  <a:gd name="connsiteY128" fmla="*/ 258389 h 735127"/>
                  <a:gd name="connsiteX129" fmla="*/ 1414585 w 1606061"/>
                  <a:gd name="connsiteY129" fmla="*/ 227127 h 735127"/>
                  <a:gd name="connsiteX130" fmla="*/ 1418492 w 1606061"/>
                  <a:gd name="connsiteY130" fmla="*/ 211497 h 735127"/>
                  <a:gd name="connsiteX131" fmla="*/ 1430215 w 1606061"/>
                  <a:gd name="connsiteY131" fmla="*/ 176327 h 735127"/>
                  <a:gd name="connsiteX132" fmla="*/ 1438031 w 1606061"/>
                  <a:gd name="connsiteY132" fmla="*/ 137250 h 735127"/>
                  <a:gd name="connsiteX133" fmla="*/ 1441938 w 1606061"/>
                  <a:gd name="connsiteY133" fmla="*/ 102081 h 735127"/>
                  <a:gd name="connsiteX134" fmla="*/ 1453661 w 1606061"/>
                  <a:gd name="connsiteY134" fmla="*/ 121620 h 735127"/>
                  <a:gd name="connsiteX135" fmla="*/ 1469292 w 1606061"/>
                  <a:gd name="connsiteY135" fmla="*/ 145066 h 735127"/>
                  <a:gd name="connsiteX136" fmla="*/ 1477108 w 1606061"/>
                  <a:gd name="connsiteY136" fmla="*/ 109897 h 735127"/>
                  <a:gd name="connsiteX137" fmla="*/ 1484923 w 1606061"/>
                  <a:gd name="connsiteY137" fmla="*/ 78635 h 735127"/>
                  <a:gd name="connsiteX138" fmla="*/ 1496646 w 1606061"/>
                  <a:gd name="connsiteY138" fmla="*/ 66912 h 735127"/>
                  <a:gd name="connsiteX139" fmla="*/ 1516185 w 1606061"/>
                  <a:gd name="connsiteY139" fmla="*/ 74727 h 735127"/>
                  <a:gd name="connsiteX140" fmla="*/ 1551354 w 1606061"/>
                  <a:gd name="connsiteY140" fmla="*/ 90358 h 735127"/>
                  <a:gd name="connsiteX141" fmla="*/ 1574800 w 1606061"/>
                  <a:gd name="connsiteY141" fmla="*/ 59097 h 735127"/>
                  <a:gd name="connsiteX142" fmla="*/ 1590431 w 1606061"/>
                  <a:gd name="connsiteY142" fmla="*/ 27835 h 735127"/>
                  <a:gd name="connsiteX143" fmla="*/ 1598246 w 1606061"/>
                  <a:gd name="connsiteY143" fmla="*/ 12204 h 735127"/>
                  <a:gd name="connsiteX144" fmla="*/ 1602154 w 1606061"/>
                  <a:gd name="connsiteY144" fmla="*/ 481 h 735127"/>
                  <a:gd name="connsiteX145" fmla="*/ 1606061 w 1606061"/>
                  <a:gd name="connsiteY145" fmla="*/ 481 h 73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</a:cxnLst>
                <a:rect l="l" t="t" r="r" b="b"/>
                <a:pathLst>
                  <a:path w="1606061" h="735127">
                    <a:moveTo>
                      <a:pt x="0" y="735127"/>
                    </a:moveTo>
                    <a:cubicBezTo>
                      <a:pt x="1303" y="709076"/>
                      <a:pt x="384" y="682818"/>
                      <a:pt x="3908" y="656974"/>
                    </a:cubicBezTo>
                    <a:cubicBezTo>
                      <a:pt x="4406" y="653324"/>
                      <a:pt x="8039" y="649158"/>
                      <a:pt x="11723" y="649158"/>
                    </a:cubicBezTo>
                    <a:cubicBezTo>
                      <a:pt x="15407" y="649158"/>
                      <a:pt x="16708" y="654615"/>
                      <a:pt x="19538" y="656974"/>
                    </a:cubicBezTo>
                    <a:cubicBezTo>
                      <a:pt x="24541" y="661144"/>
                      <a:pt x="29959" y="664789"/>
                      <a:pt x="35169" y="668697"/>
                    </a:cubicBezTo>
                    <a:cubicBezTo>
                      <a:pt x="36472" y="673907"/>
                      <a:pt x="36098" y="679859"/>
                      <a:pt x="39077" y="684327"/>
                    </a:cubicBezTo>
                    <a:cubicBezTo>
                      <a:pt x="41682" y="688235"/>
                      <a:pt x="47479" y="688822"/>
                      <a:pt x="50800" y="692143"/>
                    </a:cubicBezTo>
                    <a:cubicBezTo>
                      <a:pt x="54121" y="695464"/>
                      <a:pt x="55608" y="700258"/>
                      <a:pt x="58615" y="703866"/>
                    </a:cubicBezTo>
                    <a:cubicBezTo>
                      <a:pt x="62153" y="708111"/>
                      <a:pt x="66430" y="711681"/>
                      <a:pt x="70338" y="715589"/>
                    </a:cubicBezTo>
                    <a:cubicBezTo>
                      <a:pt x="76851" y="699958"/>
                      <a:pt x="82305" y="683843"/>
                      <a:pt x="89877" y="668697"/>
                    </a:cubicBezTo>
                    <a:cubicBezTo>
                      <a:pt x="92482" y="663487"/>
                      <a:pt x="94306" y="657806"/>
                      <a:pt x="97692" y="653066"/>
                    </a:cubicBezTo>
                    <a:cubicBezTo>
                      <a:pt x="100904" y="648569"/>
                      <a:pt x="105877" y="645588"/>
                      <a:pt x="109415" y="641343"/>
                    </a:cubicBezTo>
                    <a:cubicBezTo>
                      <a:pt x="112422" y="637735"/>
                      <a:pt x="114626" y="633528"/>
                      <a:pt x="117231" y="629620"/>
                    </a:cubicBezTo>
                    <a:cubicBezTo>
                      <a:pt x="126393" y="602128"/>
                      <a:pt x="114468" y="636067"/>
                      <a:pt x="128954" y="602266"/>
                    </a:cubicBezTo>
                    <a:cubicBezTo>
                      <a:pt x="130577" y="598480"/>
                      <a:pt x="131559" y="594451"/>
                      <a:pt x="132861" y="590543"/>
                    </a:cubicBezTo>
                    <a:cubicBezTo>
                      <a:pt x="135466" y="593148"/>
                      <a:pt x="139181" y="594991"/>
                      <a:pt x="140677" y="598358"/>
                    </a:cubicBezTo>
                    <a:cubicBezTo>
                      <a:pt x="150249" y="619895"/>
                      <a:pt x="147902" y="630577"/>
                      <a:pt x="152400" y="653066"/>
                    </a:cubicBezTo>
                    <a:cubicBezTo>
                      <a:pt x="153208" y="657105"/>
                      <a:pt x="155005" y="660881"/>
                      <a:pt x="156308" y="664789"/>
                    </a:cubicBezTo>
                    <a:cubicBezTo>
                      <a:pt x="163116" y="651171"/>
                      <a:pt x="166949" y="644588"/>
                      <a:pt x="171938" y="629620"/>
                    </a:cubicBezTo>
                    <a:cubicBezTo>
                      <a:pt x="173636" y="624525"/>
                      <a:pt x="173665" y="618897"/>
                      <a:pt x="175846" y="613989"/>
                    </a:cubicBezTo>
                    <a:cubicBezTo>
                      <a:pt x="183615" y="596508"/>
                      <a:pt x="187144" y="594875"/>
                      <a:pt x="199292" y="582727"/>
                    </a:cubicBezTo>
                    <a:cubicBezTo>
                      <a:pt x="203200" y="586635"/>
                      <a:pt x="208544" y="589507"/>
                      <a:pt x="211015" y="594450"/>
                    </a:cubicBezTo>
                    <a:cubicBezTo>
                      <a:pt x="213985" y="600391"/>
                      <a:pt x="208281" y="613989"/>
                      <a:pt x="214923" y="613989"/>
                    </a:cubicBezTo>
                    <a:cubicBezTo>
                      <a:pt x="217376" y="613989"/>
                      <a:pt x="232657" y="582428"/>
                      <a:pt x="234461" y="578820"/>
                    </a:cubicBezTo>
                    <a:cubicBezTo>
                      <a:pt x="240974" y="582728"/>
                      <a:pt x="246405" y="590543"/>
                      <a:pt x="254000" y="590543"/>
                    </a:cubicBezTo>
                    <a:cubicBezTo>
                      <a:pt x="260513" y="590543"/>
                      <a:pt x="264331" y="582606"/>
                      <a:pt x="269631" y="578820"/>
                    </a:cubicBezTo>
                    <a:cubicBezTo>
                      <a:pt x="284532" y="568176"/>
                      <a:pt x="280963" y="571160"/>
                      <a:pt x="300892" y="563189"/>
                    </a:cubicBezTo>
                    <a:cubicBezTo>
                      <a:pt x="302195" y="565143"/>
                      <a:pt x="313919" y="585983"/>
                      <a:pt x="320431" y="582727"/>
                    </a:cubicBezTo>
                    <a:cubicBezTo>
                      <a:pt x="327224" y="579330"/>
                      <a:pt x="327153" y="568905"/>
                      <a:pt x="332154" y="563189"/>
                    </a:cubicBezTo>
                    <a:cubicBezTo>
                      <a:pt x="336443" y="558288"/>
                      <a:pt x="342944" y="555823"/>
                      <a:pt x="347785" y="551466"/>
                    </a:cubicBezTo>
                    <a:cubicBezTo>
                      <a:pt x="356000" y="544072"/>
                      <a:pt x="363416" y="535835"/>
                      <a:pt x="371231" y="528020"/>
                    </a:cubicBezTo>
                    <a:lnTo>
                      <a:pt x="382954" y="516297"/>
                    </a:lnTo>
                    <a:cubicBezTo>
                      <a:pt x="389285" y="503635"/>
                      <a:pt x="395011" y="490239"/>
                      <a:pt x="406400" y="481127"/>
                    </a:cubicBezTo>
                    <a:cubicBezTo>
                      <a:pt x="410067" y="478193"/>
                      <a:pt x="414215" y="475917"/>
                      <a:pt x="418123" y="473312"/>
                    </a:cubicBezTo>
                    <a:cubicBezTo>
                      <a:pt x="436733" y="501227"/>
                      <a:pt x="431476" y="487645"/>
                      <a:pt x="437661" y="512389"/>
                    </a:cubicBezTo>
                    <a:cubicBezTo>
                      <a:pt x="442871" y="511086"/>
                      <a:pt x="449214" y="511976"/>
                      <a:pt x="453292" y="508481"/>
                    </a:cubicBezTo>
                    <a:cubicBezTo>
                      <a:pt x="459059" y="503538"/>
                      <a:pt x="460072" y="494710"/>
                      <a:pt x="465015" y="488943"/>
                    </a:cubicBezTo>
                    <a:cubicBezTo>
                      <a:pt x="468071" y="485377"/>
                      <a:pt x="472830" y="483732"/>
                      <a:pt x="476738" y="481127"/>
                    </a:cubicBezTo>
                    <a:cubicBezTo>
                      <a:pt x="479343" y="477219"/>
                      <a:pt x="482224" y="473482"/>
                      <a:pt x="484554" y="469404"/>
                    </a:cubicBezTo>
                    <a:cubicBezTo>
                      <a:pt x="487444" y="464347"/>
                      <a:pt x="489138" y="458621"/>
                      <a:pt x="492369" y="453774"/>
                    </a:cubicBezTo>
                    <a:cubicBezTo>
                      <a:pt x="494413" y="450708"/>
                      <a:pt x="497580" y="448563"/>
                      <a:pt x="500185" y="445958"/>
                    </a:cubicBezTo>
                    <a:cubicBezTo>
                      <a:pt x="501487" y="442050"/>
                      <a:pt x="499973" y="434235"/>
                      <a:pt x="504092" y="434235"/>
                    </a:cubicBezTo>
                    <a:cubicBezTo>
                      <a:pt x="518230" y="434235"/>
                      <a:pt x="528191" y="462894"/>
                      <a:pt x="531446" y="469404"/>
                    </a:cubicBezTo>
                    <a:cubicBezTo>
                      <a:pt x="532749" y="477219"/>
                      <a:pt x="533800" y="485081"/>
                      <a:pt x="535354" y="492850"/>
                    </a:cubicBezTo>
                    <a:cubicBezTo>
                      <a:pt x="540527" y="518716"/>
                      <a:pt x="539345" y="499424"/>
                      <a:pt x="543169" y="531927"/>
                    </a:cubicBezTo>
                    <a:cubicBezTo>
                      <a:pt x="544850" y="546216"/>
                      <a:pt x="545774" y="560584"/>
                      <a:pt x="547077" y="574912"/>
                    </a:cubicBezTo>
                    <a:cubicBezTo>
                      <a:pt x="549682" y="568399"/>
                      <a:pt x="553046" y="562141"/>
                      <a:pt x="554892" y="555374"/>
                    </a:cubicBezTo>
                    <a:cubicBezTo>
                      <a:pt x="562316" y="528153"/>
                      <a:pt x="555214" y="537369"/>
                      <a:pt x="562708" y="512389"/>
                    </a:cubicBezTo>
                    <a:cubicBezTo>
                      <a:pt x="564724" y="505670"/>
                      <a:pt x="567918" y="499363"/>
                      <a:pt x="570523" y="492850"/>
                    </a:cubicBezTo>
                    <a:cubicBezTo>
                      <a:pt x="571826" y="475917"/>
                      <a:pt x="572683" y="458943"/>
                      <a:pt x="574431" y="442050"/>
                    </a:cubicBezTo>
                    <a:cubicBezTo>
                      <a:pt x="581113" y="377458"/>
                      <a:pt x="573368" y="397284"/>
                      <a:pt x="590061" y="363897"/>
                    </a:cubicBezTo>
                    <a:cubicBezTo>
                      <a:pt x="597720" y="317947"/>
                      <a:pt x="590103" y="359798"/>
                      <a:pt x="597877" y="324820"/>
                    </a:cubicBezTo>
                    <a:cubicBezTo>
                      <a:pt x="599318" y="318336"/>
                      <a:pt x="599685" y="311582"/>
                      <a:pt x="601785" y="305281"/>
                    </a:cubicBezTo>
                    <a:cubicBezTo>
                      <a:pt x="603627" y="299755"/>
                      <a:pt x="607305" y="295004"/>
                      <a:pt x="609600" y="289650"/>
                    </a:cubicBezTo>
                    <a:cubicBezTo>
                      <a:pt x="619306" y="267002"/>
                      <a:pt x="606306" y="288731"/>
                      <a:pt x="621323" y="266204"/>
                    </a:cubicBezTo>
                    <a:cubicBezTo>
                      <a:pt x="635042" y="286783"/>
                      <a:pt x="626548" y="271461"/>
                      <a:pt x="636954" y="305281"/>
                    </a:cubicBezTo>
                    <a:cubicBezTo>
                      <a:pt x="639377" y="313155"/>
                      <a:pt x="642601" y="320779"/>
                      <a:pt x="644769" y="328727"/>
                    </a:cubicBezTo>
                    <a:cubicBezTo>
                      <a:pt x="649187" y="344927"/>
                      <a:pt x="649535" y="358845"/>
                      <a:pt x="652585" y="375620"/>
                    </a:cubicBezTo>
                    <a:cubicBezTo>
                      <a:pt x="656136" y="395150"/>
                      <a:pt x="655833" y="386229"/>
                      <a:pt x="660400" y="402974"/>
                    </a:cubicBezTo>
                    <a:cubicBezTo>
                      <a:pt x="670197" y="438898"/>
                      <a:pt x="660246" y="426267"/>
                      <a:pt x="676031" y="442050"/>
                    </a:cubicBezTo>
                    <a:cubicBezTo>
                      <a:pt x="680340" y="424812"/>
                      <a:pt x="689266" y="387406"/>
                      <a:pt x="695569" y="379527"/>
                    </a:cubicBezTo>
                    <a:lnTo>
                      <a:pt x="711200" y="359989"/>
                    </a:lnTo>
                    <a:cubicBezTo>
                      <a:pt x="712503" y="354779"/>
                      <a:pt x="710304" y="346760"/>
                      <a:pt x="715108" y="344358"/>
                    </a:cubicBezTo>
                    <a:cubicBezTo>
                      <a:pt x="719309" y="342258"/>
                      <a:pt x="723897" y="348506"/>
                      <a:pt x="726831" y="352174"/>
                    </a:cubicBezTo>
                    <a:cubicBezTo>
                      <a:pt x="729404" y="355390"/>
                      <a:pt x="728619" y="360365"/>
                      <a:pt x="730738" y="363897"/>
                    </a:cubicBezTo>
                    <a:cubicBezTo>
                      <a:pt x="732634" y="367056"/>
                      <a:pt x="736195" y="368882"/>
                      <a:pt x="738554" y="371712"/>
                    </a:cubicBezTo>
                    <a:cubicBezTo>
                      <a:pt x="742724" y="376715"/>
                      <a:pt x="746369" y="382133"/>
                      <a:pt x="750277" y="387343"/>
                    </a:cubicBezTo>
                    <a:cubicBezTo>
                      <a:pt x="751580" y="379528"/>
                      <a:pt x="752263" y="371584"/>
                      <a:pt x="754185" y="363897"/>
                    </a:cubicBezTo>
                    <a:cubicBezTo>
                      <a:pt x="760673" y="337946"/>
                      <a:pt x="766161" y="338422"/>
                      <a:pt x="769815" y="309189"/>
                    </a:cubicBezTo>
                    <a:cubicBezTo>
                      <a:pt x="774234" y="273840"/>
                      <a:pt x="770402" y="287890"/>
                      <a:pt x="777631" y="266204"/>
                    </a:cubicBezTo>
                    <a:cubicBezTo>
                      <a:pt x="780236" y="270112"/>
                      <a:pt x="783596" y="273610"/>
                      <a:pt x="785446" y="277927"/>
                    </a:cubicBezTo>
                    <a:cubicBezTo>
                      <a:pt x="787562" y="282863"/>
                      <a:pt x="787879" y="288394"/>
                      <a:pt x="789354" y="293558"/>
                    </a:cubicBezTo>
                    <a:cubicBezTo>
                      <a:pt x="790486" y="297519"/>
                      <a:pt x="792129" y="301320"/>
                      <a:pt x="793261" y="305281"/>
                    </a:cubicBezTo>
                    <a:cubicBezTo>
                      <a:pt x="794736" y="310445"/>
                      <a:pt x="794767" y="316108"/>
                      <a:pt x="797169" y="320912"/>
                    </a:cubicBezTo>
                    <a:cubicBezTo>
                      <a:pt x="798817" y="324207"/>
                      <a:pt x="802380" y="326122"/>
                      <a:pt x="804985" y="328727"/>
                    </a:cubicBezTo>
                    <a:cubicBezTo>
                      <a:pt x="812197" y="278237"/>
                      <a:pt x="803890" y="324741"/>
                      <a:pt x="820615" y="266204"/>
                    </a:cubicBezTo>
                    <a:cubicBezTo>
                      <a:pt x="822440" y="259818"/>
                      <a:pt x="822423" y="252967"/>
                      <a:pt x="824523" y="246666"/>
                    </a:cubicBezTo>
                    <a:cubicBezTo>
                      <a:pt x="827829" y="236747"/>
                      <a:pt x="834435" y="227890"/>
                      <a:pt x="840154" y="219312"/>
                    </a:cubicBezTo>
                    <a:cubicBezTo>
                      <a:pt x="844398" y="202335"/>
                      <a:pt x="843848" y="201538"/>
                      <a:pt x="851877" y="184143"/>
                    </a:cubicBezTo>
                    <a:cubicBezTo>
                      <a:pt x="856759" y="173565"/>
                      <a:pt x="867508" y="152881"/>
                      <a:pt x="867508" y="152881"/>
                    </a:cubicBezTo>
                    <a:cubicBezTo>
                      <a:pt x="875358" y="164656"/>
                      <a:pt x="877188" y="166351"/>
                      <a:pt x="883138" y="180235"/>
                    </a:cubicBezTo>
                    <a:cubicBezTo>
                      <a:pt x="886502" y="188086"/>
                      <a:pt x="888970" y="199654"/>
                      <a:pt x="890954" y="207589"/>
                    </a:cubicBezTo>
                    <a:cubicBezTo>
                      <a:pt x="894862" y="203681"/>
                      <a:pt x="899284" y="200228"/>
                      <a:pt x="902677" y="195866"/>
                    </a:cubicBezTo>
                    <a:cubicBezTo>
                      <a:pt x="908444" y="188452"/>
                      <a:pt x="918308" y="172420"/>
                      <a:pt x="918308" y="172420"/>
                    </a:cubicBezTo>
                    <a:cubicBezTo>
                      <a:pt x="922216" y="178933"/>
                      <a:pt x="927629" y="184753"/>
                      <a:pt x="930031" y="191958"/>
                    </a:cubicBezTo>
                    <a:cubicBezTo>
                      <a:pt x="934232" y="204560"/>
                      <a:pt x="937846" y="231035"/>
                      <a:pt x="937846" y="231035"/>
                    </a:cubicBezTo>
                    <a:cubicBezTo>
                      <a:pt x="943056" y="225825"/>
                      <a:pt x="948682" y="220999"/>
                      <a:pt x="953477" y="215404"/>
                    </a:cubicBezTo>
                    <a:cubicBezTo>
                      <a:pt x="956533" y="211838"/>
                      <a:pt x="956632" y="204263"/>
                      <a:pt x="961292" y="203681"/>
                    </a:cubicBezTo>
                    <a:cubicBezTo>
                      <a:pt x="969467" y="202659"/>
                      <a:pt x="976923" y="208892"/>
                      <a:pt x="984738" y="211497"/>
                    </a:cubicBezTo>
                    <a:cubicBezTo>
                      <a:pt x="987312" y="219218"/>
                      <a:pt x="989576" y="229435"/>
                      <a:pt x="996461" y="234943"/>
                    </a:cubicBezTo>
                    <a:cubicBezTo>
                      <a:pt x="999678" y="237516"/>
                      <a:pt x="1004399" y="237227"/>
                      <a:pt x="1008185" y="238850"/>
                    </a:cubicBezTo>
                    <a:cubicBezTo>
                      <a:pt x="1040261" y="252597"/>
                      <a:pt x="1006086" y="244696"/>
                      <a:pt x="1058985" y="250574"/>
                    </a:cubicBezTo>
                    <a:cubicBezTo>
                      <a:pt x="1069405" y="247969"/>
                      <a:pt x="1080152" y="246429"/>
                      <a:pt x="1090246" y="242758"/>
                    </a:cubicBezTo>
                    <a:cubicBezTo>
                      <a:pt x="1101280" y="238746"/>
                      <a:pt x="1107622" y="228417"/>
                      <a:pt x="1113692" y="219312"/>
                    </a:cubicBezTo>
                    <a:cubicBezTo>
                      <a:pt x="1117905" y="212993"/>
                      <a:pt x="1121202" y="206093"/>
                      <a:pt x="1125415" y="199774"/>
                    </a:cubicBezTo>
                    <a:cubicBezTo>
                      <a:pt x="1145706" y="169337"/>
                      <a:pt x="1129688" y="199043"/>
                      <a:pt x="1144954" y="168512"/>
                    </a:cubicBezTo>
                    <a:cubicBezTo>
                      <a:pt x="1146256" y="163302"/>
                      <a:pt x="1146975" y="157910"/>
                      <a:pt x="1148861" y="152881"/>
                    </a:cubicBezTo>
                    <a:cubicBezTo>
                      <a:pt x="1150906" y="147426"/>
                      <a:pt x="1154382" y="142604"/>
                      <a:pt x="1156677" y="137250"/>
                    </a:cubicBezTo>
                    <a:cubicBezTo>
                      <a:pt x="1158300" y="133464"/>
                      <a:pt x="1159282" y="129435"/>
                      <a:pt x="1160585" y="125527"/>
                    </a:cubicBezTo>
                    <a:cubicBezTo>
                      <a:pt x="1159282" y="164604"/>
                      <a:pt x="1158908" y="203723"/>
                      <a:pt x="1156677" y="242758"/>
                    </a:cubicBezTo>
                    <a:cubicBezTo>
                      <a:pt x="1156223" y="250695"/>
                      <a:pt x="1150735" y="269492"/>
                      <a:pt x="1148861" y="277927"/>
                    </a:cubicBezTo>
                    <a:cubicBezTo>
                      <a:pt x="1138937" y="322587"/>
                      <a:pt x="1150579" y="274968"/>
                      <a:pt x="1141046" y="313097"/>
                    </a:cubicBezTo>
                    <a:cubicBezTo>
                      <a:pt x="1142349" y="363897"/>
                      <a:pt x="1141574" y="414793"/>
                      <a:pt x="1144954" y="465497"/>
                    </a:cubicBezTo>
                    <a:cubicBezTo>
                      <a:pt x="1145502" y="473717"/>
                      <a:pt x="1152769" y="488943"/>
                      <a:pt x="1152769" y="488943"/>
                    </a:cubicBezTo>
                    <a:cubicBezTo>
                      <a:pt x="1155374" y="485035"/>
                      <a:pt x="1158485" y="481421"/>
                      <a:pt x="1160585" y="477220"/>
                    </a:cubicBezTo>
                    <a:cubicBezTo>
                      <a:pt x="1163722" y="470946"/>
                      <a:pt x="1164682" y="463629"/>
                      <a:pt x="1168400" y="457681"/>
                    </a:cubicBezTo>
                    <a:cubicBezTo>
                      <a:pt x="1171329" y="452995"/>
                      <a:pt x="1176215" y="449866"/>
                      <a:pt x="1180123" y="445958"/>
                    </a:cubicBezTo>
                    <a:cubicBezTo>
                      <a:pt x="1189103" y="419017"/>
                      <a:pt x="1182112" y="428337"/>
                      <a:pt x="1195754" y="414697"/>
                    </a:cubicBezTo>
                    <a:cubicBezTo>
                      <a:pt x="1197056" y="410789"/>
                      <a:pt x="1198768" y="406995"/>
                      <a:pt x="1199661" y="402974"/>
                    </a:cubicBezTo>
                    <a:cubicBezTo>
                      <a:pt x="1201380" y="395239"/>
                      <a:pt x="1200787" y="386946"/>
                      <a:pt x="1203569" y="379527"/>
                    </a:cubicBezTo>
                    <a:cubicBezTo>
                      <a:pt x="1204863" y="376077"/>
                      <a:pt x="1208780" y="374317"/>
                      <a:pt x="1211385" y="371712"/>
                    </a:cubicBezTo>
                    <a:cubicBezTo>
                      <a:pt x="1219571" y="330774"/>
                      <a:pt x="1209887" y="374999"/>
                      <a:pt x="1223108" y="328727"/>
                    </a:cubicBezTo>
                    <a:cubicBezTo>
                      <a:pt x="1227534" y="313235"/>
                      <a:pt x="1230924" y="297466"/>
                      <a:pt x="1234831" y="281835"/>
                    </a:cubicBezTo>
                    <a:cubicBezTo>
                      <a:pt x="1236133" y="276625"/>
                      <a:pt x="1235759" y="270673"/>
                      <a:pt x="1238738" y="266204"/>
                    </a:cubicBezTo>
                    <a:lnTo>
                      <a:pt x="1246554" y="254481"/>
                    </a:lnTo>
                    <a:cubicBezTo>
                      <a:pt x="1249159" y="245363"/>
                      <a:pt x="1252237" y="236367"/>
                      <a:pt x="1254369" y="227127"/>
                    </a:cubicBezTo>
                    <a:cubicBezTo>
                      <a:pt x="1257039" y="215555"/>
                      <a:pt x="1258467" y="190402"/>
                      <a:pt x="1266092" y="180235"/>
                    </a:cubicBezTo>
                    <a:lnTo>
                      <a:pt x="1277815" y="164604"/>
                    </a:lnTo>
                    <a:cubicBezTo>
                      <a:pt x="1280420" y="167209"/>
                      <a:pt x="1283329" y="169543"/>
                      <a:pt x="1285631" y="172420"/>
                    </a:cubicBezTo>
                    <a:cubicBezTo>
                      <a:pt x="1288565" y="176087"/>
                      <a:pt x="1290125" y="180822"/>
                      <a:pt x="1293446" y="184143"/>
                    </a:cubicBezTo>
                    <a:cubicBezTo>
                      <a:pt x="1296767" y="187464"/>
                      <a:pt x="1301261" y="189353"/>
                      <a:pt x="1305169" y="191958"/>
                    </a:cubicBezTo>
                    <a:cubicBezTo>
                      <a:pt x="1309077" y="190655"/>
                      <a:pt x="1314709" y="191543"/>
                      <a:pt x="1316892" y="188050"/>
                    </a:cubicBezTo>
                    <a:cubicBezTo>
                      <a:pt x="1344328" y="144154"/>
                      <a:pt x="1309398" y="175900"/>
                      <a:pt x="1332523" y="145066"/>
                    </a:cubicBezTo>
                    <a:cubicBezTo>
                      <a:pt x="1336944" y="139171"/>
                      <a:pt x="1348154" y="129435"/>
                      <a:pt x="1348154" y="129435"/>
                    </a:cubicBezTo>
                    <a:cubicBezTo>
                      <a:pt x="1353364" y="137250"/>
                      <a:pt x="1358952" y="144827"/>
                      <a:pt x="1363785" y="152881"/>
                    </a:cubicBezTo>
                    <a:cubicBezTo>
                      <a:pt x="1371026" y="164950"/>
                      <a:pt x="1371466" y="168109"/>
                      <a:pt x="1375508" y="180235"/>
                    </a:cubicBezTo>
                    <a:cubicBezTo>
                      <a:pt x="1376165" y="184179"/>
                      <a:pt x="1381501" y="217753"/>
                      <a:pt x="1383323" y="223220"/>
                    </a:cubicBezTo>
                    <a:cubicBezTo>
                      <a:pt x="1385165" y="228746"/>
                      <a:pt x="1388533" y="233640"/>
                      <a:pt x="1391138" y="238850"/>
                    </a:cubicBezTo>
                    <a:cubicBezTo>
                      <a:pt x="1392441" y="245363"/>
                      <a:pt x="1388602" y="256778"/>
                      <a:pt x="1395046" y="258389"/>
                    </a:cubicBezTo>
                    <a:cubicBezTo>
                      <a:pt x="1399554" y="259516"/>
                      <a:pt x="1413436" y="229426"/>
                      <a:pt x="1414585" y="227127"/>
                    </a:cubicBezTo>
                    <a:cubicBezTo>
                      <a:pt x="1415887" y="221917"/>
                      <a:pt x="1416913" y="216630"/>
                      <a:pt x="1418492" y="211497"/>
                    </a:cubicBezTo>
                    <a:cubicBezTo>
                      <a:pt x="1422126" y="199686"/>
                      <a:pt x="1428183" y="188516"/>
                      <a:pt x="1430215" y="176327"/>
                    </a:cubicBezTo>
                    <a:cubicBezTo>
                      <a:pt x="1435006" y="147583"/>
                      <a:pt x="1432201" y="160568"/>
                      <a:pt x="1438031" y="137250"/>
                    </a:cubicBezTo>
                    <a:cubicBezTo>
                      <a:pt x="1439333" y="125527"/>
                      <a:pt x="1433598" y="110421"/>
                      <a:pt x="1441938" y="102081"/>
                    </a:cubicBezTo>
                    <a:cubicBezTo>
                      <a:pt x="1447309" y="96710"/>
                      <a:pt x="1449583" y="115212"/>
                      <a:pt x="1453661" y="121620"/>
                    </a:cubicBezTo>
                    <a:cubicBezTo>
                      <a:pt x="1458704" y="129544"/>
                      <a:pt x="1469292" y="145066"/>
                      <a:pt x="1469292" y="145066"/>
                    </a:cubicBezTo>
                    <a:cubicBezTo>
                      <a:pt x="1481095" y="86054"/>
                      <a:pt x="1466057" y="159628"/>
                      <a:pt x="1477108" y="109897"/>
                    </a:cubicBezTo>
                    <a:cubicBezTo>
                      <a:pt x="1477766" y="106934"/>
                      <a:pt x="1481430" y="83874"/>
                      <a:pt x="1484923" y="78635"/>
                    </a:cubicBezTo>
                    <a:cubicBezTo>
                      <a:pt x="1487988" y="74037"/>
                      <a:pt x="1492738" y="70820"/>
                      <a:pt x="1496646" y="66912"/>
                    </a:cubicBezTo>
                    <a:cubicBezTo>
                      <a:pt x="1503159" y="69517"/>
                      <a:pt x="1510708" y="70345"/>
                      <a:pt x="1516185" y="74727"/>
                    </a:cubicBezTo>
                    <a:cubicBezTo>
                      <a:pt x="1546612" y="99069"/>
                      <a:pt x="1522524" y="104774"/>
                      <a:pt x="1551354" y="90358"/>
                    </a:cubicBezTo>
                    <a:cubicBezTo>
                      <a:pt x="1568710" y="55645"/>
                      <a:pt x="1547150" y="94647"/>
                      <a:pt x="1574800" y="59097"/>
                    </a:cubicBezTo>
                    <a:cubicBezTo>
                      <a:pt x="1591009" y="38257"/>
                      <a:pt x="1582838" y="45553"/>
                      <a:pt x="1590431" y="27835"/>
                    </a:cubicBezTo>
                    <a:cubicBezTo>
                      <a:pt x="1592726" y="22481"/>
                      <a:pt x="1595951" y="17558"/>
                      <a:pt x="1598246" y="12204"/>
                    </a:cubicBezTo>
                    <a:cubicBezTo>
                      <a:pt x="1599869" y="8418"/>
                      <a:pt x="1599869" y="3908"/>
                      <a:pt x="1602154" y="481"/>
                    </a:cubicBezTo>
                    <a:cubicBezTo>
                      <a:pt x="1602876" y="-603"/>
                      <a:pt x="1604759" y="481"/>
                      <a:pt x="1606061" y="481"/>
                    </a:cubicBezTo>
                  </a:path>
                </a:pathLst>
              </a:custGeom>
              <a:noFill/>
              <a:ln w="28575" cap="flat" cmpd="sng" algn="ctr">
                <a:solidFill>
                  <a:srgbClr val="0100F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358EA75-F58A-26DF-D5D8-BB76396B4FB3}"/>
                  </a:ext>
                </a:extLst>
              </p:cNvPr>
              <p:cNvSpPr txBox="1"/>
              <p:nvPr/>
            </p:nvSpPr>
            <p:spPr>
              <a:xfrm>
                <a:off x="2866861" y="2462641"/>
                <a:ext cx="1003647" cy="748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Blue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3D503B5D-12B9-6208-5751-A80501AA3F62}"/>
                  </a:ext>
                </a:extLst>
              </p:cNvPr>
              <p:cNvSpPr txBox="1"/>
              <p:nvPr/>
            </p:nvSpPr>
            <p:spPr>
              <a:xfrm>
                <a:off x="2724997" y="231304"/>
                <a:ext cx="1357514" cy="748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Green</a:t>
                </a: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9E7D5C05-3F4C-5847-3FCF-E6CFEB585D07}"/>
                  </a:ext>
                </a:extLst>
              </p:cNvPr>
              <p:cNvSpPr/>
              <p:nvPr/>
            </p:nvSpPr>
            <p:spPr>
              <a:xfrm>
                <a:off x="2872089" y="2604061"/>
                <a:ext cx="1824679" cy="642484"/>
              </a:xfrm>
              <a:custGeom>
                <a:avLst/>
                <a:gdLst>
                  <a:gd name="connsiteX0" fmla="*/ 0 w 1375508"/>
                  <a:gd name="connsiteY0" fmla="*/ 24741 h 657915"/>
                  <a:gd name="connsiteX1" fmla="*/ 296985 w 1375508"/>
                  <a:gd name="connsiteY1" fmla="*/ 657787 h 657915"/>
                  <a:gd name="connsiteX2" fmla="*/ 816708 w 1375508"/>
                  <a:gd name="connsiteY2" fmla="*/ 79449 h 657915"/>
                  <a:gd name="connsiteX3" fmla="*/ 1375508 w 1375508"/>
                  <a:gd name="connsiteY3" fmla="*/ 5203 h 657915"/>
                  <a:gd name="connsiteX0" fmla="*/ 0 w 1086030"/>
                  <a:gd name="connsiteY0" fmla="*/ 15450 h 648624"/>
                  <a:gd name="connsiteX1" fmla="*/ 296985 w 1086030"/>
                  <a:gd name="connsiteY1" fmla="*/ 648496 h 648624"/>
                  <a:gd name="connsiteX2" fmla="*/ 816708 w 1086030"/>
                  <a:gd name="connsiteY2" fmla="*/ 70158 h 648624"/>
                  <a:gd name="connsiteX3" fmla="*/ 1086030 w 1086030"/>
                  <a:gd name="connsiteY3" fmla="*/ 11543 h 648624"/>
                  <a:gd name="connsiteX0" fmla="*/ 0 w 1086030"/>
                  <a:gd name="connsiteY0" fmla="*/ 10495 h 643733"/>
                  <a:gd name="connsiteX1" fmla="*/ 296985 w 1086030"/>
                  <a:gd name="connsiteY1" fmla="*/ 643541 h 643733"/>
                  <a:gd name="connsiteX2" fmla="*/ 683614 w 1086030"/>
                  <a:gd name="connsiteY2" fmla="*/ 76926 h 643733"/>
                  <a:gd name="connsiteX3" fmla="*/ 1086030 w 1086030"/>
                  <a:gd name="connsiteY3" fmla="*/ 6588 h 643733"/>
                  <a:gd name="connsiteX0" fmla="*/ 0 w 1086030"/>
                  <a:gd name="connsiteY0" fmla="*/ 10495 h 656920"/>
                  <a:gd name="connsiteX1" fmla="*/ 66271 w 1086030"/>
                  <a:gd name="connsiteY1" fmla="*/ 440109 h 656920"/>
                  <a:gd name="connsiteX2" fmla="*/ 296985 w 1086030"/>
                  <a:gd name="connsiteY2" fmla="*/ 643541 h 656920"/>
                  <a:gd name="connsiteX3" fmla="*/ 683614 w 1086030"/>
                  <a:gd name="connsiteY3" fmla="*/ 76926 h 656920"/>
                  <a:gd name="connsiteX4" fmla="*/ 1086030 w 1086030"/>
                  <a:gd name="connsiteY4" fmla="*/ 6588 h 656920"/>
                  <a:gd name="connsiteX0" fmla="*/ 0 w 1162559"/>
                  <a:gd name="connsiteY0" fmla="*/ 22218 h 656920"/>
                  <a:gd name="connsiteX1" fmla="*/ 142800 w 1162559"/>
                  <a:gd name="connsiteY1" fmla="*/ 440109 h 656920"/>
                  <a:gd name="connsiteX2" fmla="*/ 373514 w 1162559"/>
                  <a:gd name="connsiteY2" fmla="*/ 643541 h 656920"/>
                  <a:gd name="connsiteX3" fmla="*/ 760143 w 1162559"/>
                  <a:gd name="connsiteY3" fmla="*/ 76926 h 656920"/>
                  <a:gd name="connsiteX4" fmla="*/ 1162559 w 1162559"/>
                  <a:gd name="connsiteY4" fmla="*/ 6588 h 656920"/>
                  <a:gd name="connsiteX0" fmla="*/ 0 w 1162559"/>
                  <a:gd name="connsiteY0" fmla="*/ 9709 h 644411"/>
                  <a:gd name="connsiteX1" fmla="*/ 142800 w 1162559"/>
                  <a:gd name="connsiteY1" fmla="*/ 427600 h 644411"/>
                  <a:gd name="connsiteX2" fmla="*/ 373514 w 1162559"/>
                  <a:gd name="connsiteY2" fmla="*/ 631032 h 644411"/>
                  <a:gd name="connsiteX3" fmla="*/ 760143 w 1162559"/>
                  <a:gd name="connsiteY3" fmla="*/ 64417 h 644411"/>
                  <a:gd name="connsiteX4" fmla="*/ 1162559 w 1162559"/>
                  <a:gd name="connsiteY4" fmla="*/ 17526 h 644411"/>
                  <a:gd name="connsiteX0" fmla="*/ 0 w 1139267"/>
                  <a:gd name="connsiteY0" fmla="*/ 15448 h 650150"/>
                  <a:gd name="connsiteX1" fmla="*/ 142800 w 1139267"/>
                  <a:gd name="connsiteY1" fmla="*/ 433339 h 650150"/>
                  <a:gd name="connsiteX2" fmla="*/ 373514 w 1139267"/>
                  <a:gd name="connsiteY2" fmla="*/ 636771 h 650150"/>
                  <a:gd name="connsiteX3" fmla="*/ 760143 w 1139267"/>
                  <a:gd name="connsiteY3" fmla="*/ 70156 h 650150"/>
                  <a:gd name="connsiteX4" fmla="*/ 1139267 w 1139267"/>
                  <a:gd name="connsiteY4" fmla="*/ 11542 h 650150"/>
                  <a:gd name="connsiteX0" fmla="*/ 0 w 1099339"/>
                  <a:gd name="connsiteY0" fmla="*/ 15448 h 650150"/>
                  <a:gd name="connsiteX1" fmla="*/ 142800 w 1099339"/>
                  <a:gd name="connsiteY1" fmla="*/ 433339 h 650150"/>
                  <a:gd name="connsiteX2" fmla="*/ 373514 w 1099339"/>
                  <a:gd name="connsiteY2" fmla="*/ 636771 h 650150"/>
                  <a:gd name="connsiteX3" fmla="*/ 760143 w 1099339"/>
                  <a:gd name="connsiteY3" fmla="*/ 70156 h 650150"/>
                  <a:gd name="connsiteX4" fmla="*/ 1099339 w 1099339"/>
                  <a:gd name="connsiteY4" fmla="*/ 11542 h 650150"/>
                  <a:gd name="connsiteX0" fmla="*/ 0 w 1102667"/>
                  <a:gd name="connsiteY0" fmla="*/ 24740 h 659442"/>
                  <a:gd name="connsiteX1" fmla="*/ 142800 w 1102667"/>
                  <a:gd name="connsiteY1" fmla="*/ 442631 h 659442"/>
                  <a:gd name="connsiteX2" fmla="*/ 373514 w 1102667"/>
                  <a:gd name="connsiteY2" fmla="*/ 646063 h 659442"/>
                  <a:gd name="connsiteX3" fmla="*/ 760143 w 1102667"/>
                  <a:gd name="connsiteY3" fmla="*/ 79448 h 659442"/>
                  <a:gd name="connsiteX4" fmla="*/ 1102667 w 1102667"/>
                  <a:gd name="connsiteY4" fmla="*/ 5204 h 659442"/>
                  <a:gd name="connsiteX0" fmla="*/ 0 w 1139268"/>
                  <a:gd name="connsiteY0" fmla="*/ 17579 h 652281"/>
                  <a:gd name="connsiteX1" fmla="*/ 142800 w 1139268"/>
                  <a:gd name="connsiteY1" fmla="*/ 435470 h 652281"/>
                  <a:gd name="connsiteX2" fmla="*/ 373514 w 1139268"/>
                  <a:gd name="connsiteY2" fmla="*/ 638902 h 652281"/>
                  <a:gd name="connsiteX3" fmla="*/ 760143 w 1139268"/>
                  <a:gd name="connsiteY3" fmla="*/ 72287 h 652281"/>
                  <a:gd name="connsiteX4" fmla="*/ 1139268 w 1139268"/>
                  <a:gd name="connsiteY4" fmla="*/ 9767 h 652281"/>
                  <a:gd name="connsiteX0" fmla="*/ 0 w 982883"/>
                  <a:gd name="connsiteY0" fmla="*/ 15448 h 650150"/>
                  <a:gd name="connsiteX1" fmla="*/ 142800 w 982883"/>
                  <a:gd name="connsiteY1" fmla="*/ 433339 h 650150"/>
                  <a:gd name="connsiteX2" fmla="*/ 373514 w 982883"/>
                  <a:gd name="connsiteY2" fmla="*/ 636771 h 650150"/>
                  <a:gd name="connsiteX3" fmla="*/ 760143 w 982883"/>
                  <a:gd name="connsiteY3" fmla="*/ 70156 h 650150"/>
                  <a:gd name="connsiteX4" fmla="*/ 982883 w 982883"/>
                  <a:gd name="connsiteY4" fmla="*/ 11544 h 650150"/>
                  <a:gd name="connsiteX0" fmla="*/ 0 w 1155905"/>
                  <a:gd name="connsiteY0" fmla="*/ 13431 h 648133"/>
                  <a:gd name="connsiteX1" fmla="*/ 142800 w 1155905"/>
                  <a:gd name="connsiteY1" fmla="*/ 431322 h 648133"/>
                  <a:gd name="connsiteX2" fmla="*/ 373514 w 1155905"/>
                  <a:gd name="connsiteY2" fmla="*/ 634754 h 648133"/>
                  <a:gd name="connsiteX3" fmla="*/ 760143 w 1155905"/>
                  <a:gd name="connsiteY3" fmla="*/ 68139 h 648133"/>
                  <a:gd name="connsiteX4" fmla="*/ 1155905 w 1155905"/>
                  <a:gd name="connsiteY4" fmla="*/ 13435 h 648133"/>
                  <a:gd name="connsiteX0" fmla="*/ 0 w 1155905"/>
                  <a:gd name="connsiteY0" fmla="*/ 11975 h 646677"/>
                  <a:gd name="connsiteX1" fmla="*/ 142800 w 1155905"/>
                  <a:gd name="connsiteY1" fmla="*/ 429866 h 646677"/>
                  <a:gd name="connsiteX2" fmla="*/ 373514 w 1155905"/>
                  <a:gd name="connsiteY2" fmla="*/ 633298 h 646677"/>
                  <a:gd name="connsiteX3" fmla="*/ 760143 w 1155905"/>
                  <a:gd name="connsiteY3" fmla="*/ 66683 h 646677"/>
                  <a:gd name="connsiteX4" fmla="*/ 1155905 w 1155905"/>
                  <a:gd name="connsiteY4" fmla="*/ 11979 h 646677"/>
                  <a:gd name="connsiteX0" fmla="*/ 0 w 1155905"/>
                  <a:gd name="connsiteY0" fmla="*/ 7781 h 642483"/>
                  <a:gd name="connsiteX1" fmla="*/ 142800 w 1155905"/>
                  <a:gd name="connsiteY1" fmla="*/ 425672 h 642483"/>
                  <a:gd name="connsiteX2" fmla="*/ 373514 w 1155905"/>
                  <a:gd name="connsiteY2" fmla="*/ 629104 h 642483"/>
                  <a:gd name="connsiteX3" fmla="*/ 760143 w 1155905"/>
                  <a:gd name="connsiteY3" fmla="*/ 62489 h 642483"/>
                  <a:gd name="connsiteX4" fmla="*/ 1155905 w 1155905"/>
                  <a:gd name="connsiteY4" fmla="*/ 7785 h 642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5905" h="642483">
                    <a:moveTo>
                      <a:pt x="0" y="7781"/>
                    </a:moveTo>
                    <a:cubicBezTo>
                      <a:pt x="20473" y="77430"/>
                      <a:pt x="93303" y="320164"/>
                      <a:pt x="142800" y="425672"/>
                    </a:cubicBezTo>
                    <a:cubicBezTo>
                      <a:pt x="192297" y="531180"/>
                      <a:pt x="270624" y="689635"/>
                      <a:pt x="373514" y="629104"/>
                    </a:cubicBezTo>
                    <a:cubicBezTo>
                      <a:pt x="476405" y="568574"/>
                      <a:pt x="580389" y="171253"/>
                      <a:pt x="760143" y="62489"/>
                    </a:cubicBezTo>
                    <a:cubicBezTo>
                      <a:pt x="939897" y="-46275"/>
                      <a:pt x="949049" y="23415"/>
                      <a:pt x="1155905" y="7785"/>
                    </a:cubicBezTo>
                  </a:path>
                </a:pathLst>
              </a:cu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7A0F23C4-420A-EEEF-D11F-CB061AC2B679}"/>
                  </a:ext>
                </a:extLst>
              </p:cNvPr>
              <p:cNvSpPr/>
              <p:nvPr/>
            </p:nvSpPr>
            <p:spPr>
              <a:xfrm flipV="1">
                <a:off x="2871138" y="180000"/>
                <a:ext cx="1791610" cy="642484"/>
              </a:xfrm>
              <a:custGeom>
                <a:avLst/>
                <a:gdLst>
                  <a:gd name="connsiteX0" fmla="*/ 0 w 1375508"/>
                  <a:gd name="connsiteY0" fmla="*/ 24741 h 657915"/>
                  <a:gd name="connsiteX1" fmla="*/ 296985 w 1375508"/>
                  <a:gd name="connsiteY1" fmla="*/ 657787 h 657915"/>
                  <a:gd name="connsiteX2" fmla="*/ 816708 w 1375508"/>
                  <a:gd name="connsiteY2" fmla="*/ 79449 h 657915"/>
                  <a:gd name="connsiteX3" fmla="*/ 1375508 w 1375508"/>
                  <a:gd name="connsiteY3" fmla="*/ 5203 h 657915"/>
                  <a:gd name="connsiteX0" fmla="*/ 0 w 1086030"/>
                  <a:gd name="connsiteY0" fmla="*/ 15450 h 648624"/>
                  <a:gd name="connsiteX1" fmla="*/ 296985 w 1086030"/>
                  <a:gd name="connsiteY1" fmla="*/ 648496 h 648624"/>
                  <a:gd name="connsiteX2" fmla="*/ 816708 w 1086030"/>
                  <a:gd name="connsiteY2" fmla="*/ 70158 h 648624"/>
                  <a:gd name="connsiteX3" fmla="*/ 1086030 w 1086030"/>
                  <a:gd name="connsiteY3" fmla="*/ 11543 h 648624"/>
                  <a:gd name="connsiteX0" fmla="*/ 0 w 1086030"/>
                  <a:gd name="connsiteY0" fmla="*/ 10495 h 643733"/>
                  <a:gd name="connsiteX1" fmla="*/ 296985 w 1086030"/>
                  <a:gd name="connsiteY1" fmla="*/ 643541 h 643733"/>
                  <a:gd name="connsiteX2" fmla="*/ 683614 w 1086030"/>
                  <a:gd name="connsiteY2" fmla="*/ 76926 h 643733"/>
                  <a:gd name="connsiteX3" fmla="*/ 1086030 w 1086030"/>
                  <a:gd name="connsiteY3" fmla="*/ 6588 h 643733"/>
                  <a:gd name="connsiteX0" fmla="*/ 0 w 1086030"/>
                  <a:gd name="connsiteY0" fmla="*/ 10495 h 656920"/>
                  <a:gd name="connsiteX1" fmla="*/ 66271 w 1086030"/>
                  <a:gd name="connsiteY1" fmla="*/ 440109 h 656920"/>
                  <a:gd name="connsiteX2" fmla="*/ 296985 w 1086030"/>
                  <a:gd name="connsiteY2" fmla="*/ 643541 h 656920"/>
                  <a:gd name="connsiteX3" fmla="*/ 683614 w 1086030"/>
                  <a:gd name="connsiteY3" fmla="*/ 76926 h 656920"/>
                  <a:gd name="connsiteX4" fmla="*/ 1086030 w 1086030"/>
                  <a:gd name="connsiteY4" fmla="*/ 6588 h 656920"/>
                  <a:gd name="connsiteX0" fmla="*/ 0 w 1162559"/>
                  <a:gd name="connsiteY0" fmla="*/ 22218 h 656920"/>
                  <a:gd name="connsiteX1" fmla="*/ 142800 w 1162559"/>
                  <a:gd name="connsiteY1" fmla="*/ 440109 h 656920"/>
                  <a:gd name="connsiteX2" fmla="*/ 373514 w 1162559"/>
                  <a:gd name="connsiteY2" fmla="*/ 643541 h 656920"/>
                  <a:gd name="connsiteX3" fmla="*/ 760143 w 1162559"/>
                  <a:gd name="connsiteY3" fmla="*/ 76926 h 656920"/>
                  <a:gd name="connsiteX4" fmla="*/ 1162559 w 1162559"/>
                  <a:gd name="connsiteY4" fmla="*/ 6588 h 656920"/>
                  <a:gd name="connsiteX0" fmla="*/ 0 w 1162559"/>
                  <a:gd name="connsiteY0" fmla="*/ 9709 h 644411"/>
                  <a:gd name="connsiteX1" fmla="*/ 142800 w 1162559"/>
                  <a:gd name="connsiteY1" fmla="*/ 427600 h 644411"/>
                  <a:gd name="connsiteX2" fmla="*/ 373514 w 1162559"/>
                  <a:gd name="connsiteY2" fmla="*/ 631032 h 644411"/>
                  <a:gd name="connsiteX3" fmla="*/ 760143 w 1162559"/>
                  <a:gd name="connsiteY3" fmla="*/ 64417 h 644411"/>
                  <a:gd name="connsiteX4" fmla="*/ 1162559 w 1162559"/>
                  <a:gd name="connsiteY4" fmla="*/ 17526 h 644411"/>
                  <a:gd name="connsiteX0" fmla="*/ 0 w 1139267"/>
                  <a:gd name="connsiteY0" fmla="*/ 15448 h 650150"/>
                  <a:gd name="connsiteX1" fmla="*/ 142800 w 1139267"/>
                  <a:gd name="connsiteY1" fmla="*/ 433339 h 650150"/>
                  <a:gd name="connsiteX2" fmla="*/ 373514 w 1139267"/>
                  <a:gd name="connsiteY2" fmla="*/ 636771 h 650150"/>
                  <a:gd name="connsiteX3" fmla="*/ 760143 w 1139267"/>
                  <a:gd name="connsiteY3" fmla="*/ 70156 h 650150"/>
                  <a:gd name="connsiteX4" fmla="*/ 1139267 w 1139267"/>
                  <a:gd name="connsiteY4" fmla="*/ 11542 h 650150"/>
                  <a:gd name="connsiteX0" fmla="*/ 0 w 1099339"/>
                  <a:gd name="connsiteY0" fmla="*/ 15448 h 650150"/>
                  <a:gd name="connsiteX1" fmla="*/ 142800 w 1099339"/>
                  <a:gd name="connsiteY1" fmla="*/ 433339 h 650150"/>
                  <a:gd name="connsiteX2" fmla="*/ 373514 w 1099339"/>
                  <a:gd name="connsiteY2" fmla="*/ 636771 h 650150"/>
                  <a:gd name="connsiteX3" fmla="*/ 760143 w 1099339"/>
                  <a:gd name="connsiteY3" fmla="*/ 70156 h 650150"/>
                  <a:gd name="connsiteX4" fmla="*/ 1099339 w 1099339"/>
                  <a:gd name="connsiteY4" fmla="*/ 11542 h 650150"/>
                  <a:gd name="connsiteX0" fmla="*/ 0 w 1102667"/>
                  <a:gd name="connsiteY0" fmla="*/ 24740 h 659442"/>
                  <a:gd name="connsiteX1" fmla="*/ 142800 w 1102667"/>
                  <a:gd name="connsiteY1" fmla="*/ 442631 h 659442"/>
                  <a:gd name="connsiteX2" fmla="*/ 373514 w 1102667"/>
                  <a:gd name="connsiteY2" fmla="*/ 646063 h 659442"/>
                  <a:gd name="connsiteX3" fmla="*/ 760143 w 1102667"/>
                  <a:gd name="connsiteY3" fmla="*/ 79448 h 659442"/>
                  <a:gd name="connsiteX4" fmla="*/ 1102667 w 1102667"/>
                  <a:gd name="connsiteY4" fmla="*/ 5204 h 659442"/>
                  <a:gd name="connsiteX0" fmla="*/ 0 w 1139268"/>
                  <a:gd name="connsiteY0" fmla="*/ 17579 h 652281"/>
                  <a:gd name="connsiteX1" fmla="*/ 142800 w 1139268"/>
                  <a:gd name="connsiteY1" fmla="*/ 435470 h 652281"/>
                  <a:gd name="connsiteX2" fmla="*/ 373514 w 1139268"/>
                  <a:gd name="connsiteY2" fmla="*/ 638902 h 652281"/>
                  <a:gd name="connsiteX3" fmla="*/ 760143 w 1139268"/>
                  <a:gd name="connsiteY3" fmla="*/ 72287 h 652281"/>
                  <a:gd name="connsiteX4" fmla="*/ 1139268 w 1139268"/>
                  <a:gd name="connsiteY4" fmla="*/ 9767 h 652281"/>
                  <a:gd name="connsiteX0" fmla="*/ 0 w 982883"/>
                  <a:gd name="connsiteY0" fmla="*/ 15448 h 650150"/>
                  <a:gd name="connsiteX1" fmla="*/ 142800 w 982883"/>
                  <a:gd name="connsiteY1" fmla="*/ 433339 h 650150"/>
                  <a:gd name="connsiteX2" fmla="*/ 373514 w 982883"/>
                  <a:gd name="connsiteY2" fmla="*/ 636771 h 650150"/>
                  <a:gd name="connsiteX3" fmla="*/ 760143 w 982883"/>
                  <a:gd name="connsiteY3" fmla="*/ 70156 h 650150"/>
                  <a:gd name="connsiteX4" fmla="*/ 982883 w 982883"/>
                  <a:gd name="connsiteY4" fmla="*/ 11544 h 650150"/>
                  <a:gd name="connsiteX0" fmla="*/ 0 w 1155905"/>
                  <a:gd name="connsiteY0" fmla="*/ 13431 h 648133"/>
                  <a:gd name="connsiteX1" fmla="*/ 142800 w 1155905"/>
                  <a:gd name="connsiteY1" fmla="*/ 431322 h 648133"/>
                  <a:gd name="connsiteX2" fmla="*/ 373514 w 1155905"/>
                  <a:gd name="connsiteY2" fmla="*/ 634754 h 648133"/>
                  <a:gd name="connsiteX3" fmla="*/ 760143 w 1155905"/>
                  <a:gd name="connsiteY3" fmla="*/ 68139 h 648133"/>
                  <a:gd name="connsiteX4" fmla="*/ 1155905 w 1155905"/>
                  <a:gd name="connsiteY4" fmla="*/ 13435 h 648133"/>
                  <a:gd name="connsiteX0" fmla="*/ 0 w 1155905"/>
                  <a:gd name="connsiteY0" fmla="*/ 11975 h 646677"/>
                  <a:gd name="connsiteX1" fmla="*/ 142800 w 1155905"/>
                  <a:gd name="connsiteY1" fmla="*/ 429866 h 646677"/>
                  <a:gd name="connsiteX2" fmla="*/ 373514 w 1155905"/>
                  <a:gd name="connsiteY2" fmla="*/ 633298 h 646677"/>
                  <a:gd name="connsiteX3" fmla="*/ 760143 w 1155905"/>
                  <a:gd name="connsiteY3" fmla="*/ 66683 h 646677"/>
                  <a:gd name="connsiteX4" fmla="*/ 1155905 w 1155905"/>
                  <a:gd name="connsiteY4" fmla="*/ 11979 h 646677"/>
                  <a:gd name="connsiteX0" fmla="*/ 0 w 1155905"/>
                  <a:gd name="connsiteY0" fmla="*/ 7781 h 642483"/>
                  <a:gd name="connsiteX1" fmla="*/ 142800 w 1155905"/>
                  <a:gd name="connsiteY1" fmla="*/ 425672 h 642483"/>
                  <a:gd name="connsiteX2" fmla="*/ 373514 w 1155905"/>
                  <a:gd name="connsiteY2" fmla="*/ 629104 h 642483"/>
                  <a:gd name="connsiteX3" fmla="*/ 760143 w 1155905"/>
                  <a:gd name="connsiteY3" fmla="*/ 62489 h 642483"/>
                  <a:gd name="connsiteX4" fmla="*/ 1155905 w 1155905"/>
                  <a:gd name="connsiteY4" fmla="*/ 7785 h 642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5905" h="642483">
                    <a:moveTo>
                      <a:pt x="0" y="7781"/>
                    </a:moveTo>
                    <a:cubicBezTo>
                      <a:pt x="20473" y="77430"/>
                      <a:pt x="93303" y="320164"/>
                      <a:pt x="142800" y="425672"/>
                    </a:cubicBezTo>
                    <a:cubicBezTo>
                      <a:pt x="192297" y="531180"/>
                      <a:pt x="270624" y="689635"/>
                      <a:pt x="373514" y="629104"/>
                    </a:cubicBezTo>
                    <a:cubicBezTo>
                      <a:pt x="476405" y="568574"/>
                      <a:pt x="580389" y="171253"/>
                      <a:pt x="760143" y="62489"/>
                    </a:cubicBezTo>
                    <a:cubicBezTo>
                      <a:pt x="939897" y="-46275"/>
                      <a:pt x="949049" y="23415"/>
                      <a:pt x="1155905" y="7785"/>
                    </a:cubicBezTo>
                  </a:path>
                </a:pathLst>
              </a:cu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7CBACD31-3495-C628-3A73-E605DF541FF3}"/>
                  </a:ext>
                </a:extLst>
              </p:cNvPr>
              <p:cNvSpPr txBox="1"/>
              <p:nvPr/>
            </p:nvSpPr>
            <p:spPr>
              <a:xfrm>
                <a:off x="770061" y="73732"/>
                <a:ext cx="2304069" cy="679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Drift Rate (</a:t>
                </a:r>
                <a:r>
                  <a:rPr kumimoji="0" lang="en-GB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v</a:t>
                </a: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)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A1D8A8DF-EED7-D962-221E-F61C4B1D9D33}"/>
                  </a:ext>
                </a:extLst>
              </p:cNvPr>
              <p:cNvSpPr txBox="1"/>
              <p:nvPr/>
            </p:nvSpPr>
            <p:spPr>
              <a:xfrm>
                <a:off x="4476940" y="-9705"/>
                <a:ext cx="1028710" cy="3499206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Boundary Separation (</a:t>
                </a:r>
                <a:r>
                  <a:rPr kumimoji="0" lang="en-GB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a</a:t>
                </a:r>
                <a:r>
                  <a:rPr kumimoji="0" lang="en-GB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)</a:t>
                </a:r>
              </a:p>
            </p:txBody>
          </p:sp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B1C153F7-1EAD-1F86-3A44-49CAA6D95B18}"/>
                  </a:ext>
                </a:extLst>
              </p:cNvPr>
              <p:cNvCxnSpPr/>
              <p:nvPr/>
            </p:nvCxnSpPr>
            <p:spPr>
              <a:xfrm>
                <a:off x="4210707" y="793323"/>
                <a:ext cx="0" cy="1781579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accent4">
                    <a:lumMod val="50000"/>
                  </a:schemeClr>
                </a:solidFill>
                <a:prstDash val="solid"/>
                <a:miter lim="800000"/>
                <a:headEnd type="triangle"/>
                <a:tailEnd type="triangle"/>
              </a:ln>
              <a:effectLst/>
            </p:spPr>
          </p:cxnSp>
          <p:sp>
            <p:nvSpPr>
              <p:cNvPr id="92" name="Right Brace 91">
                <a:extLst>
                  <a:ext uri="{FF2B5EF4-FFF2-40B4-BE49-F238E27FC236}">
                    <a16:creationId xmlns:a16="http://schemas.microsoft.com/office/drawing/2014/main" id="{FC5C4547-951C-C121-4DCD-55AC2CE83FCC}"/>
                  </a:ext>
                </a:extLst>
              </p:cNvPr>
              <p:cNvSpPr/>
              <p:nvPr/>
            </p:nvSpPr>
            <p:spPr>
              <a:xfrm rot="5400000">
                <a:off x="393722" y="2964318"/>
                <a:ext cx="360000" cy="761132"/>
              </a:xfrm>
              <a:prstGeom prst="rightBrace">
                <a:avLst/>
              </a:prstGeom>
              <a:noFill/>
              <a:ln w="38100" cap="flat" cmpd="sng" algn="ctr">
                <a:solidFill>
                  <a:schemeClr val="accent3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3" name="Right Brace 92">
                <a:extLst>
                  <a:ext uri="{FF2B5EF4-FFF2-40B4-BE49-F238E27FC236}">
                    <a16:creationId xmlns:a16="http://schemas.microsoft.com/office/drawing/2014/main" id="{9BF67C9A-3D8B-CDA3-9E94-8C978EA562BF}"/>
                  </a:ext>
                </a:extLst>
              </p:cNvPr>
              <p:cNvSpPr/>
              <p:nvPr/>
            </p:nvSpPr>
            <p:spPr>
              <a:xfrm rot="5400000">
                <a:off x="2034711" y="2102034"/>
                <a:ext cx="360000" cy="2466844"/>
              </a:xfrm>
              <a:prstGeom prst="rightBrace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4" name="Right Brace 93">
                <a:extLst>
                  <a:ext uri="{FF2B5EF4-FFF2-40B4-BE49-F238E27FC236}">
                    <a16:creationId xmlns:a16="http://schemas.microsoft.com/office/drawing/2014/main" id="{827E9FEA-2317-7D3A-3788-68E964032D46}"/>
                  </a:ext>
                </a:extLst>
              </p:cNvPr>
              <p:cNvSpPr/>
              <p:nvPr/>
            </p:nvSpPr>
            <p:spPr>
              <a:xfrm rot="5400000">
                <a:off x="3820035" y="2822335"/>
                <a:ext cx="360000" cy="1026241"/>
              </a:xfrm>
              <a:prstGeom prst="rightBrace">
                <a:avLst/>
              </a:prstGeom>
              <a:noFill/>
              <a:ln w="38100" cap="flat" cmpd="sng" algn="ctr">
                <a:solidFill>
                  <a:schemeClr val="accent3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9245B477-4F74-F564-0713-4B454BDF0630}"/>
                  </a:ext>
                </a:extLst>
              </p:cNvPr>
              <p:cNvSpPr txBox="1"/>
              <p:nvPr/>
            </p:nvSpPr>
            <p:spPr>
              <a:xfrm>
                <a:off x="981288" y="3662974"/>
                <a:ext cx="2466845" cy="679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Decision Time</a:t>
                </a: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372A38C3-2135-DA0D-028B-6766DA16DC56}"/>
                  </a:ext>
                </a:extLst>
              </p:cNvPr>
              <p:cNvSpPr txBox="1"/>
              <p:nvPr/>
            </p:nvSpPr>
            <p:spPr>
              <a:xfrm>
                <a:off x="3124789" y="3555245"/>
                <a:ext cx="1750490" cy="1309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Response Execution</a:t>
                </a: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B1CDF43D-1BB4-B7C6-E8A2-13617609D5F1}"/>
                  </a:ext>
                </a:extLst>
              </p:cNvPr>
              <p:cNvSpPr/>
              <p:nvPr/>
            </p:nvSpPr>
            <p:spPr>
              <a:xfrm>
                <a:off x="927289" y="1684113"/>
                <a:ext cx="54000" cy="5400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A278A10-F861-385A-AEF5-ABEAAF772AC2}"/>
                  </a:ext>
                </a:extLst>
              </p:cNvPr>
              <p:cNvSpPr txBox="1"/>
              <p:nvPr/>
            </p:nvSpPr>
            <p:spPr>
              <a:xfrm>
                <a:off x="-232418" y="3628335"/>
                <a:ext cx="1523638" cy="748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Source Sans Pro" panose="020B0503030403020204" pitchFamily="34" charset="0"/>
                    <a:ea typeface="+mn-ea"/>
                    <a:cs typeface="Times New Roman" panose="02020603050405020304" pitchFamily="18" charset="0"/>
                  </a:rPr>
                  <a:t>Encoding</a:t>
                </a:r>
              </a:p>
            </p:txBody>
          </p:sp>
        </p:grp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B66F68D-5924-D5D0-DDFA-DDE0B50B4DC3}"/>
                </a:ext>
              </a:extLst>
            </p:cNvPr>
            <p:cNvSpPr txBox="1"/>
            <p:nvPr/>
          </p:nvSpPr>
          <p:spPr>
            <a:xfrm>
              <a:off x="5120433" y="5029801"/>
              <a:ext cx="3169884" cy="541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Times New Roman" panose="02020603050405020304" pitchFamily="18" charset="0"/>
                </a:rPr>
                <a:t>Non-decision time (</a:t>
              </a:r>
              <a:r>
                <a:rPr kumimoji="0" lang="en-GB" sz="1800" b="1" i="1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Times New Roman" panose="02020603050405020304" pitchFamily="18" charset="0"/>
                </a:rPr>
                <a:t>t0</a:t>
              </a:r>
              <a:r>
                <a:rPr kumimoji="0" lang="en-GB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3">
                      <a:lumMod val="50000"/>
                    </a:schemeClr>
                  </a:solidFill>
                  <a:effectLst/>
                  <a:uLnTx/>
                  <a:uFillTx/>
                  <a:latin typeface="Source Sans Pro" panose="020B0503030403020204" pitchFamily="34" charset="0"/>
                  <a:ea typeface="+mn-ea"/>
                  <a:cs typeface="Times New Roman" panose="02020603050405020304" pitchFamily="18" charset="0"/>
                </a:rPr>
                <a:t>)</a:t>
              </a:r>
            </a:p>
          </p:txBody>
        </p:sp>
      </p:grpSp>
      <p:pic>
        <p:nvPicPr>
          <p:cNvPr id="17" name="Graphic 16" descr="Line arrow: Counter-clockwise curve with solid fill">
            <a:extLst>
              <a:ext uri="{FF2B5EF4-FFF2-40B4-BE49-F238E27FC236}">
                <a16:creationId xmlns:a16="http://schemas.microsoft.com/office/drawing/2014/main" id="{FC198F96-742A-4457-A1EE-EC8B84854C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451628" flipH="1">
            <a:off x="3601388" y="2423681"/>
            <a:ext cx="1024754" cy="10247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AE1AE8-3723-461A-777B-E9292F2A3C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882" y="2987489"/>
            <a:ext cx="4476563" cy="157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81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7"/>
</p:tagLst>
</file>

<file path=ppt/theme/theme1.xml><?xml version="1.0" encoding="utf-8"?>
<a:theme xmlns:a="http://schemas.openxmlformats.org/drawingml/2006/main" name="Simple Light">
  <a:themeElements>
    <a:clrScheme name="University colours">
      <a:dk1>
        <a:srgbClr val="FFFFFF"/>
      </a:dk1>
      <a:lt1>
        <a:srgbClr val="E7E9EA"/>
      </a:lt1>
      <a:dk2>
        <a:srgbClr val="131E29"/>
      </a:dk2>
      <a:lt2>
        <a:srgbClr val="440099"/>
      </a:lt2>
      <a:accent1>
        <a:srgbClr val="9ADBE8"/>
      </a:accent1>
      <a:accent2>
        <a:srgbClr val="A1DED2"/>
      </a:accent2>
      <a:accent3>
        <a:srgbClr val="3BD4AE"/>
      </a:accent3>
      <a:accent4>
        <a:srgbClr val="FF9664"/>
      </a:accent4>
      <a:accent5>
        <a:srgbClr val="E1F4F8"/>
      </a:accent5>
      <a:accent6>
        <a:srgbClr val="DAA8E2"/>
      </a:accent6>
      <a:hlink>
        <a:srgbClr val="E1F4F8"/>
      </a:hlink>
      <a:folHlink>
        <a:srgbClr val="005A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hanced slide template 3" id="{C81A70EB-E816-E04C-A2D8-3CBBADD105A8}" vid="{DA664D9D-8B33-0346-BA9F-42DFD3110D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 Light</Template>
  <TotalTime>4574</TotalTime>
  <Words>471</Words>
  <Application>Microsoft Office PowerPoint</Application>
  <PresentationFormat>On-screen Show (16:9)</PresentationFormat>
  <Paragraphs>89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Source Sans Pro Semibold</vt:lpstr>
      <vt:lpstr>Arial</vt:lpstr>
      <vt:lpstr>Times New Roman</vt:lpstr>
      <vt:lpstr>Source Sans Pro</vt:lpstr>
      <vt:lpstr>Source Sans Pro Black</vt:lpstr>
      <vt:lpstr>Simple Light</vt:lpstr>
      <vt:lpstr>Cognitive correlates of First-Person Shooter gaming: A cross-sectional study of Counter-Strike players</vt:lpstr>
      <vt:lpstr>Cognition: mental processes</vt:lpstr>
      <vt:lpstr>Cognitively challenging leisure activities</vt:lpstr>
      <vt:lpstr>Previous Methodological Limitations</vt:lpstr>
      <vt:lpstr>Cognitive Task</vt:lpstr>
      <vt:lpstr>Reaction Times (RTs)</vt:lpstr>
      <vt:lpstr>Counter-Strike Skill</vt:lpstr>
      <vt:lpstr>Processing Speed</vt:lpstr>
      <vt:lpstr>The Drift-Diffusion Model</vt:lpstr>
      <vt:lpstr>The Drift-Diffusion Model</vt:lpstr>
      <vt:lpstr>Summary</vt:lpstr>
      <vt:lpstr>Take-home message</vt:lpstr>
      <vt:lpstr>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presentation slides</dc:title>
  <dc:creator>tomroper123@googlemail.com</dc:creator>
  <cp:lastModifiedBy>Eleanor Hyde</cp:lastModifiedBy>
  <cp:revision>325</cp:revision>
  <dcterms:created xsi:type="dcterms:W3CDTF">2023-02-20T10:33:55Z</dcterms:created>
  <dcterms:modified xsi:type="dcterms:W3CDTF">2024-10-17T16:31:08Z</dcterms:modified>
</cp:coreProperties>
</file>

<file path=docProps/thumbnail.jpeg>
</file>